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44"/>
  </p:notesMasterIdLst>
  <p:sldIdLst>
    <p:sldId id="286" r:id="rId2"/>
    <p:sldId id="257" r:id="rId3"/>
    <p:sldId id="288" r:id="rId4"/>
    <p:sldId id="258" r:id="rId5"/>
    <p:sldId id="296" r:id="rId6"/>
    <p:sldId id="281" r:id="rId7"/>
    <p:sldId id="280" r:id="rId8"/>
    <p:sldId id="270" r:id="rId9"/>
    <p:sldId id="272" r:id="rId10"/>
    <p:sldId id="274" r:id="rId11"/>
    <p:sldId id="275" r:id="rId12"/>
    <p:sldId id="297" r:id="rId13"/>
    <p:sldId id="289" r:id="rId14"/>
    <p:sldId id="265" r:id="rId15"/>
    <p:sldId id="290" r:id="rId16"/>
    <p:sldId id="285" r:id="rId17"/>
    <p:sldId id="284" r:id="rId18"/>
    <p:sldId id="291" r:id="rId19"/>
    <p:sldId id="293" r:id="rId20"/>
    <p:sldId id="287" r:id="rId21"/>
    <p:sldId id="298" r:id="rId22"/>
    <p:sldId id="294" r:id="rId23"/>
    <p:sldId id="295" r:id="rId24"/>
    <p:sldId id="299" r:id="rId25"/>
    <p:sldId id="349" r:id="rId26"/>
    <p:sldId id="400" r:id="rId27"/>
    <p:sldId id="401" r:id="rId28"/>
    <p:sldId id="345" r:id="rId29"/>
    <p:sldId id="346" r:id="rId30"/>
    <p:sldId id="348" r:id="rId31"/>
    <p:sldId id="350" r:id="rId32"/>
    <p:sldId id="351" r:id="rId33"/>
    <p:sldId id="408" r:id="rId34"/>
    <p:sldId id="409" r:id="rId35"/>
    <p:sldId id="410" r:id="rId36"/>
    <p:sldId id="305" r:id="rId37"/>
    <p:sldId id="300" r:id="rId38"/>
    <p:sldId id="301" r:id="rId39"/>
    <p:sldId id="302" r:id="rId40"/>
    <p:sldId id="304" r:id="rId41"/>
    <p:sldId id="303" r:id="rId42"/>
    <p:sldId id="306" r:id="rId43"/>
    <p:sldId id="307" r:id="rId44"/>
    <p:sldId id="342" r:id="rId45"/>
    <p:sldId id="308" r:id="rId46"/>
    <p:sldId id="341" r:id="rId47"/>
    <p:sldId id="309" r:id="rId48"/>
    <p:sldId id="343" r:id="rId49"/>
    <p:sldId id="334" r:id="rId50"/>
    <p:sldId id="335" r:id="rId51"/>
    <p:sldId id="336" r:id="rId52"/>
    <p:sldId id="337" r:id="rId53"/>
    <p:sldId id="310" r:id="rId54"/>
    <p:sldId id="311" r:id="rId55"/>
    <p:sldId id="312" r:id="rId56"/>
    <p:sldId id="313" r:id="rId57"/>
    <p:sldId id="314" r:id="rId58"/>
    <p:sldId id="340" r:id="rId59"/>
    <p:sldId id="315" r:id="rId60"/>
    <p:sldId id="316" r:id="rId61"/>
    <p:sldId id="317" r:id="rId62"/>
    <p:sldId id="318" r:id="rId63"/>
    <p:sldId id="319" r:id="rId64"/>
    <p:sldId id="320" r:id="rId65"/>
    <p:sldId id="321" r:id="rId66"/>
    <p:sldId id="326" r:id="rId67"/>
    <p:sldId id="322" r:id="rId68"/>
    <p:sldId id="323" r:id="rId69"/>
    <p:sldId id="324" r:id="rId70"/>
    <p:sldId id="325" r:id="rId71"/>
    <p:sldId id="327" r:id="rId72"/>
    <p:sldId id="328" r:id="rId73"/>
    <p:sldId id="329" r:id="rId74"/>
    <p:sldId id="330" r:id="rId75"/>
    <p:sldId id="331" r:id="rId76"/>
    <p:sldId id="332" r:id="rId77"/>
    <p:sldId id="333" r:id="rId78"/>
    <p:sldId id="338" r:id="rId79"/>
    <p:sldId id="339" r:id="rId80"/>
    <p:sldId id="344" r:id="rId81"/>
    <p:sldId id="352" r:id="rId82"/>
    <p:sldId id="354" r:id="rId83"/>
    <p:sldId id="356" r:id="rId84"/>
    <p:sldId id="355" r:id="rId85"/>
    <p:sldId id="357" r:id="rId86"/>
    <p:sldId id="358" r:id="rId87"/>
    <p:sldId id="359" r:id="rId88"/>
    <p:sldId id="360" r:id="rId89"/>
    <p:sldId id="361" r:id="rId90"/>
    <p:sldId id="362" r:id="rId91"/>
    <p:sldId id="363" r:id="rId92"/>
    <p:sldId id="364" r:id="rId93"/>
    <p:sldId id="365" r:id="rId94"/>
    <p:sldId id="366" r:id="rId95"/>
    <p:sldId id="367" r:id="rId96"/>
    <p:sldId id="368" r:id="rId97"/>
    <p:sldId id="369" r:id="rId98"/>
    <p:sldId id="370" r:id="rId99"/>
    <p:sldId id="371" r:id="rId100"/>
    <p:sldId id="372" r:id="rId101"/>
    <p:sldId id="373" r:id="rId102"/>
    <p:sldId id="374" r:id="rId103"/>
    <p:sldId id="399" r:id="rId104"/>
    <p:sldId id="377" r:id="rId105"/>
    <p:sldId id="375" r:id="rId106"/>
    <p:sldId id="376" r:id="rId107"/>
    <p:sldId id="378" r:id="rId108"/>
    <p:sldId id="379" r:id="rId109"/>
    <p:sldId id="380" r:id="rId110"/>
    <p:sldId id="381" r:id="rId111"/>
    <p:sldId id="382" r:id="rId112"/>
    <p:sldId id="383" r:id="rId113"/>
    <p:sldId id="384" r:id="rId114"/>
    <p:sldId id="385" r:id="rId115"/>
    <p:sldId id="386" r:id="rId116"/>
    <p:sldId id="387" r:id="rId117"/>
    <p:sldId id="388" r:id="rId118"/>
    <p:sldId id="389" r:id="rId119"/>
    <p:sldId id="390" r:id="rId120"/>
    <p:sldId id="391" r:id="rId121"/>
    <p:sldId id="392" r:id="rId122"/>
    <p:sldId id="393" r:id="rId123"/>
    <p:sldId id="394" r:id="rId124"/>
    <p:sldId id="395" r:id="rId125"/>
    <p:sldId id="396" r:id="rId126"/>
    <p:sldId id="397" r:id="rId127"/>
    <p:sldId id="398" r:id="rId128"/>
    <p:sldId id="402" r:id="rId129"/>
    <p:sldId id="403" r:id="rId130"/>
    <p:sldId id="404" r:id="rId131"/>
    <p:sldId id="405" r:id="rId132"/>
    <p:sldId id="406" r:id="rId133"/>
    <p:sldId id="407" r:id="rId134"/>
    <p:sldId id="411" r:id="rId135"/>
    <p:sldId id="412" r:id="rId136"/>
    <p:sldId id="413" r:id="rId137"/>
    <p:sldId id="414" r:id="rId138"/>
    <p:sldId id="415" r:id="rId139"/>
    <p:sldId id="416" r:id="rId140"/>
    <p:sldId id="417" r:id="rId141"/>
    <p:sldId id="292" r:id="rId142"/>
    <p:sldId id="267" r:id="rId143"/>
  </p:sldIdLst>
  <p:sldSz cx="18288000" cy="10287000"/>
  <p:notesSz cx="6858000" cy="9144000"/>
  <p:embeddedFontLst>
    <p:embeddedFont>
      <p:font typeface="맑은 고딕" panose="020B0503020000020004" pitchFamily="50" charset="-127"/>
      <p:regular r:id="rId145"/>
      <p:bold r:id="rId146"/>
    </p:embeddedFont>
    <p:embeddedFont>
      <p:font typeface="맑은 고딕" panose="020B0503020000020004" pitchFamily="50" charset="-127"/>
      <p:regular r:id="rId145"/>
      <p:bold r:id="rId14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B8AFF"/>
    <a:srgbClr val="E5EDF8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보통 스타일 1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322" autoAdjust="0"/>
    <p:restoredTop sz="95238" autoAdjust="0"/>
  </p:normalViewPr>
  <p:slideViewPr>
    <p:cSldViewPr>
      <p:cViewPr varScale="1">
        <p:scale>
          <a:sx n="54" d="100"/>
          <a:sy n="54" d="100"/>
        </p:scale>
        <p:origin x="1157" y="7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theme" Target="theme/theme1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tableStyles" Target="tableStyles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font" Target="fonts/font2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notesMaster" Target="notesMasters/notesMaster1.xml"/><Relationship Id="rId90" Type="http://schemas.openxmlformats.org/officeDocument/2006/relationships/slide" Target="slides/slide8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F884D1DB-5D84-41C0-BF60-446ADE5D76CA}" type="datetimeFigureOut">
              <a:rPr lang="ko-KR" altLang="en-US" smtClean="0"/>
              <a:pPr/>
              <a:t>2024-11-12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32E20431-9D19-4268-8A94-B4B7200B6D3D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229911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56055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91EF9F-39E4-CC90-C0CF-7E8A519AB3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9E6DA82-B924-E85B-EE37-83681B4B56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1534878-C3CC-EC5D-3FFA-01A8B04474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C15C79F-19DD-D2B8-EA68-B11E81B7FA6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83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251953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CAF010-BDA3-9615-FE2C-C57D28F567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1487C80-1F9A-AFD5-B04A-36D7E2938C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C2E4891-887F-2C45-9EEA-CE3A50A100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3BA6D91-54CD-7207-8E72-EE2973470A9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84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440915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C201C3-06D6-D7D5-A83E-ADEE71C496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75DB100-BC8F-6D78-B53E-FB9AFB239B9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94A0E7F-F894-2C4F-71BA-D230898AC2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4BFEEC-6268-BF09-5CEB-DD556DE2342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85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94215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EC7E50-A932-41B1-DC8D-E87F36FC31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68B0622-DB9E-481B-CD13-083D22DF4C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820D1AD-D52A-2BE5-CC11-88C7461AC4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B0ACF3C-CAD0-1EBC-324C-544671013B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86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936921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A72EB5-B497-6167-9490-AB64DE3F88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35311A5-6D71-C202-E9D0-D882E542199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93C0ADA-4A0C-9EF7-61E8-302D31AE10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12406-CB78-330B-236C-CB5A078F74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87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743516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808F16-61E3-73F3-2457-93BF133DEC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CF86415-CF5E-533A-A8AD-4A7349399B1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82B0AF7-C6AE-6C76-F1F4-93EB735BC4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BC69098-4DFE-0904-77C2-7B95A88FC0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88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763206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BBC1AB-FC09-DAC4-FB4F-D1C0C322EA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8A019EC-CC85-5374-E881-2DFB83D4F6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7D6208E-E337-07C1-03D9-A53A28C767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F862867-1628-514B-BE68-6E9D3558C7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89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418005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724258-8455-5D8B-0F30-94C4CA3033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7ADAF21-1FA7-E0BF-C72B-D60D4BAF17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43CEDF6-DFB5-5571-39D2-06300EBF78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F6B4D8E-D355-D43C-B12F-715327179D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90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585727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7AD490-DE9F-0B16-3562-5D33425A9A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746CC81-ED2E-451E-0202-2EF5E5FA5FA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94EBC35-E671-CAD9-8FCB-356CE4D474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08A43A8-BA90-1409-CE8D-BA12DCF616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91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821300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92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833793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851213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538236-7270-739F-EB5F-65EEA508B0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DC8575D-9E5C-E3D2-2619-570DCED17B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E92F257-635C-3F19-5B18-670E89E500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C0098D4-BA64-B92D-F2C0-913FB3A469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93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64751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94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613390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95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0588456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96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1296926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97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1503444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98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2563324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99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9360767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100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7690280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101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0534444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102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353846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636537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103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8659276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104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4577214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105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2957279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106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0840456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107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9587722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108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9382019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109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6548559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110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9828333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6434984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979921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24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2015407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113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0185802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4701239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5136481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116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5422693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117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1604273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118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5650672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119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8817038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120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7018807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121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2147652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122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026298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30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3870495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123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9376095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124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1264635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125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4216130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126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6682086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127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1407361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129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794164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130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1595100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131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1274931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132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4959423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133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745595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35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98380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538236-7270-739F-EB5F-65EEA508B0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DC8575D-9E5C-E3D2-2619-570DCED17B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E92F257-635C-3F19-5B18-670E89E500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C0098D4-BA64-B92D-F2C0-913FB3A469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135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5359664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538236-7270-739F-EB5F-65EEA508B0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DC8575D-9E5C-E3D2-2619-570DCED17B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E92F257-635C-3F19-5B18-670E89E500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C0098D4-BA64-B92D-F2C0-913FB3A469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136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9571858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538236-7270-739F-EB5F-65EEA508B0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DC8575D-9E5C-E3D2-2619-570DCED17B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E92F257-635C-3F19-5B18-670E89E500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C0098D4-BA64-B92D-F2C0-913FB3A469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137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9169555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538236-7270-739F-EB5F-65EEA508B0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DC8575D-9E5C-E3D2-2619-570DCED17B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E92F257-635C-3F19-5B18-670E89E500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C0098D4-BA64-B92D-F2C0-913FB3A469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138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7186958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538236-7270-739F-EB5F-65EEA508B0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DC8575D-9E5C-E3D2-2619-570DCED17B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E92F257-635C-3F19-5B18-670E89E500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C0098D4-BA64-B92D-F2C0-913FB3A469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139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89935622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538236-7270-739F-EB5F-65EEA508B0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DC8575D-9E5C-E3D2-2619-570DCED17B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E92F257-635C-3F19-5B18-670E89E500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C0098D4-BA64-B92D-F2C0-913FB3A469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140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987318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48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940181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53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07332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86ED09-2505-DD82-9900-17B7FA0DEE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83182FA-C2B7-454D-5F20-06CAD3512F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5B05F8F-8204-1C46-D1CF-31CF53CE46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635B9C7-EF7F-3A93-F051-4122976871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82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90126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latin typeface="맑은 고딕" panose="020B0503020000020004" pitchFamily="50" charset="-12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</a:defRPr>
            </a:lvl1pPr>
          </a:lstStyle>
          <a:p>
            <a:fld id="{1D8BD707-D9CF-40AE-B4C6-C98DA3205C09}" type="datetimeFigureOut">
              <a:rPr lang="en-US" smtClean="0"/>
              <a:pPr/>
              <a:t>11/12/2024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</a:defRPr>
            </a:lvl1pPr>
          </a:lstStyle>
          <a:p>
            <a:fld id="{1D8BD707-D9CF-40AE-B4C6-C98DA3205C09}" type="datetimeFigureOut">
              <a:rPr lang="en-US" smtClean="0"/>
              <a:pPr/>
              <a:t>11/12/2024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맑은 고딕" panose="020B0503020000020004" pitchFamily="50" charset="-127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맑은 고딕" panose="020B0503020000020004" pitchFamily="50" charset="-127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맑은 고딕" panose="020B0503020000020004" pitchFamily="50" charset="-127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맑은 고딕" panose="020B0503020000020004" pitchFamily="50" charset="-127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맑은 고딕" panose="020B0503020000020004" pitchFamily="50" charset="-127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맑은 고딕" panose="020B0503020000020004" pitchFamily="50" charset="-127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3.png"/><Relationship Id="rId4" Type="http://schemas.openxmlformats.org/officeDocument/2006/relationships/image" Target="../media/image137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8.png"/><Relationship Id="rId4" Type="http://schemas.openxmlformats.org/officeDocument/2006/relationships/image" Target="../media/image137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0.png"/><Relationship Id="rId4" Type="http://schemas.openxmlformats.org/officeDocument/2006/relationships/image" Target="../media/image139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1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2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3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4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5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6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3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9.png"/><Relationship Id="rId5" Type="http://schemas.openxmlformats.org/officeDocument/2006/relationships/image" Target="../media/image148.png"/><Relationship Id="rId4" Type="http://schemas.openxmlformats.org/officeDocument/2006/relationships/image" Target="../media/image14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8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0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1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2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3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4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5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6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7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9.png"/><Relationship Id="rId4" Type="http://schemas.openxmlformats.org/officeDocument/2006/relationships/image" Target="../media/image15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0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1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3.png"/><Relationship Id="rId4" Type="http://schemas.openxmlformats.org/officeDocument/2006/relationships/image" Target="../media/image162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5.png"/><Relationship Id="rId4" Type="http://schemas.openxmlformats.org/officeDocument/2006/relationships/image" Target="../media/image164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6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7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8.pn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9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sv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sv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2.png"/><Relationship Id="rId4" Type="http://schemas.openxmlformats.org/officeDocument/2006/relationships/image" Target="../media/image171.png"/></Relationships>
</file>

<file path=ppt/slides/_rels/slide1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7.png"/><Relationship Id="rId3" Type="http://schemas.openxmlformats.org/officeDocument/2006/relationships/image" Target="../media/image1.png"/><Relationship Id="rId7" Type="http://schemas.openxmlformats.org/officeDocument/2006/relationships/image" Target="../media/image176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5.png"/><Relationship Id="rId5" Type="http://schemas.openxmlformats.org/officeDocument/2006/relationships/image" Target="../media/image174.png"/><Relationship Id="rId4" Type="http://schemas.openxmlformats.org/officeDocument/2006/relationships/image" Target="../media/image173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8.png"/></Relationships>
</file>

<file path=ppt/slides/_rels/slide1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3.png"/><Relationship Id="rId3" Type="http://schemas.openxmlformats.org/officeDocument/2006/relationships/image" Target="../media/image1.png"/><Relationship Id="rId7" Type="http://schemas.openxmlformats.org/officeDocument/2006/relationships/image" Target="../media/image182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1.png"/><Relationship Id="rId5" Type="http://schemas.openxmlformats.org/officeDocument/2006/relationships/image" Target="../media/image180.png"/><Relationship Id="rId4" Type="http://schemas.openxmlformats.org/officeDocument/2006/relationships/image" Target="../media/image179.pn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sv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5.png"/><Relationship Id="rId4" Type="http://schemas.openxmlformats.org/officeDocument/2006/relationships/image" Target="../media/image184.pn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6.pn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8.png"/><Relationship Id="rId4" Type="http://schemas.openxmlformats.org/officeDocument/2006/relationships/image" Target="../media/image187.pn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9.pn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1.png"/><Relationship Id="rId4" Type="http://schemas.openxmlformats.org/officeDocument/2006/relationships/image" Target="../media/image19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svg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2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4.svg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7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9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8.png"/><Relationship Id="rId4" Type="http://schemas.openxmlformats.org/officeDocument/2006/relationships/image" Target="../media/image89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7" Type="http://schemas.openxmlformats.org/officeDocument/2006/relationships/image" Target="../media/image10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sv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5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6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7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9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1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3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6.png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8.png"/><Relationship Id="rId5" Type="http://schemas.openxmlformats.org/officeDocument/2006/relationships/image" Target="../media/image125.png"/><Relationship Id="rId4" Type="http://schemas.openxmlformats.org/officeDocument/2006/relationships/image" Target="../media/image127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9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0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1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3.png"/><Relationship Id="rId4" Type="http://schemas.openxmlformats.org/officeDocument/2006/relationships/image" Target="../media/image132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4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5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649200" y="7292005"/>
            <a:ext cx="5003519" cy="1430285"/>
            <a:chOff x="0" y="0"/>
            <a:chExt cx="1317799" cy="37670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17799" cy="376701"/>
            </a:xfrm>
            <a:custGeom>
              <a:avLst/>
              <a:gdLst/>
              <a:ahLst/>
              <a:cxnLst/>
              <a:rect l="l" t="t" r="r" b="b"/>
              <a:pathLst>
                <a:path w="1317799" h="376701">
                  <a:moveTo>
                    <a:pt x="154730" y="0"/>
                  </a:moveTo>
                  <a:lnTo>
                    <a:pt x="1163070" y="0"/>
                  </a:lnTo>
                  <a:cubicBezTo>
                    <a:pt x="1248524" y="0"/>
                    <a:pt x="1317799" y="69275"/>
                    <a:pt x="1317799" y="154730"/>
                  </a:cubicBezTo>
                  <a:lnTo>
                    <a:pt x="1317799" y="221971"/>
                  </a:lnTo>
                  <a:cubicBezTo>
                    <a:pt x="1317799" y="307426"/>
                    <a:pt x="1248524" y="376701"/>
                    <a:pt x="1163070" y="376701"/>
                  </a:cubicBezTo>
                  <a:lnTo>
                    <a:pt x="154730" y="376701"/>
                  </a:lnTo>
                  <a:cubicBezTo>
                    <a:pt x="69275" y="376701"/>
                    <a:pt x="0" y="307426"/>
                    <a:pt x="0" y="221971"/>
                  </a:cubicBezTo>
                  <a:lnTo>
                    <a:pt x="0" y="154730"/>
                  </a:lnTo>
                  <a:cubicBezTo>
                    <a:pt x="0" y="69275"/>
                    <a:pt x="69275" y="0"/>
                    <a:pt x="154730" y="0"/>
                  </a:cubicBezTo>
                  <a:close/>
                </a:path>
              </a:pathLst>
            </a:custGeom>
            <a:solidFill>
              <a:srgbClr val="E5EDF8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317799" cy="4243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 dirty="0">
                <a:latin typeface="맑은 고딕" panose="020B0503020000020004" pitchFamily="50" charset="-127"/>
              </a:endParaRP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0" y="9505950"/>
            <a:ext cx="18288000" cy="781050"/>
            <a:chOff x="0" y="0"/>
            <a:chExt cx="4816593" cy="20570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816592" cy="205709"/>
            </a:xfrm>
            <a:custGeom>
              <a:avLst/>
              <a:gdLst/>
              <a:ahLst/>
              <a:cxnLst/>
              <a:rect l="l" t="t" r="r" b="b"/>
              <a:pathLst>
                <a:path w="4816592" h="205709">
                  <a:moveTo>
                    <a:pt x="0" y="0"/>
                  </a:moveTo>
                  <a:lnTo>
                    <a:pt x="4816592" y="0"/>
                  </a:lnTo>
                  <a:lnTo>
                    <a:pt x="4816592" y="205709"/>
                  </a:lnTo>
                  <a:lnTo>
                    <a:pt x="0" y="205709"/>
                  </a:lnTo>
                  <a:close/>
                </a:path>
              </a:pathLst>
            </a:custGeom>
            <a:solidFill>
              <a:srgbClr val="3B8AFF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161925"/>
              <a:ext cx="4816593" cy="3676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00"/>
                </a:lnSpc>
              </a:pPr>
              <a:endParaRPr dirty="0">
                <a:latin typeface="맑은 고딕" panose="020B0503020000020004" pitchFamily="50" charset="-127"/>
              </a:endParaRP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762000" y="531495"/>
            <a:ext cx="16764002" cy="675640"/>
            <a:chOff x="0" y="-38100"/>
            <a:chExt cx="22352002" cy="675640"/>
          </a:xfrm>
        </p:grpSpPr>
        <p:sp>
          <p:nvSpPr>
            <p:cNvPr id="12" name="AutoShape 12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19493151" y="-38100"/>
              <a:ext cx="2858851" cy="2907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520"/>
                </a:lnSpc>
              </a:pPr>
              <a:endParaRPr lang="en-US" sz="1800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endParaRPr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3643944" y="4166419"/>
            <a:ext cx="10148256" cy="16158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10000" b="1" dirty="0">
                <a:solidFill>
                  <a:srgbClr val="000000"/>
                </a:solidFill>
                <a:latin typeface="+mj-ea"/>
                <a:ea typeface="+mj-ea"/>
                <a:cs typeface="Noto Sans Bold"/>
                <a:sym typeface="Noto Sans Bold"/>
              </a:rPr>
              <a:t>Bravo My Life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3422650" y="7490357"/>
            <a:ext cx="4246153" cy="14362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spc="-30" dirty="0">
                <a:solidFill>
                  <a:srgbClr val="000000"/>
                </a:solidFill>
                <a:latin typeface="+mj-ea"/>
                <a:ea typeface="+mj-ea"/>
                <a:cs typeface="Noto Sans"/>
                <a:sym typeface="Noto Sans"/>
              </a:rPr>
              <a:t>[TEAM] Saturn</a:t>
            </a:r>
          </a:p>
          <a:p>
            <a:pPr>
              <a:lnSpc>
                <a:spcPts val="2800"/>
              </a:lnSpc>
            </a:pPr>
            <a:endParaRPr lang="en-US" altLang="ko-KR" sz="2000" b="1" spc="-30" dirty="0">
              <a:solidFill>
                <a:srgbClr val="000000"/>
              </a:solidFill>
              <a:latin typeface="+mj-ea"/>
              <a:ea typeface="+mj-ea"/>
              <a:cs typeface="Noto Sans"/>
              <a:sym typeface="Noto Sans"/>
            </a:endParaRPr>
          </a:p>
          <a:p>
            <a:pPr>
              <a:lnSpc>
                <a:spcPts val="2800"/>
              </a:lnSpc>
            </a:pPr>
            <a:r>
              <a:rPr lang="en-US" altLang="ko-KR" sz="2000" b="1" spc="-30" dirty="0" err="1">
                <a:solidFill>
                  <a:srgbClr val="000000"/>
                </a:solidFill>
                <a:latin typeface="+mj-ea"/>
                <a:ea typeface="+mj-ea"/>
                <a:cs typeface="Noto Sans"/>
                <a:sym typeface="Noto Sans"/>
              </a:rPr>
              <a:t>진유혁</a:t>
            </a:r>
            <a:r>
              <a:rPr lang="en-US" altLang="ko-KR" sz="2000" b="1" spc="-30" dirty="0">
                <a:solidFill>
                  <a:srgbClr val="000000"/>
                </a:solidFill>
                <a:latin typeface="+mj-ea"/>
                <a:ea typeface="+mj-ea"/>
                <a:cs typeface="Noto Sans"/>
                <a:sym typeface="Noto Sans"/>
              </a:rPr>
              <a:t>, </a:t>
            </a:r>
            <a:r>
              <a:rPr lang="en-US" altLang="ko-KR" sz="2000" b="1" spc="-30" dirty="0" err="1">
                <a:solidFill>
                  <a:srgbClr val="000000"/>
                </a:solidFill>
                <a:latin typeface="+mj-ea"/>
                <a:ea typeface="+mj-ea"/>
                <a:cs typeface="Noto Sans"/>
                <a:sym typeface="Noto Sans"/>
              </a:rPr>
              <a:t>김민선</a:t>
            </a:r>
            <a:r>
              <a:rPr lang="en-US" altLang="ko-KR" sz="2000" b="1" spc="-30" dirty="0">
                <a:solidFill>
                  <a:srgbClr val="000000"/>
                </a:solidFill>
                <a:latin typeface="+mj-ea"/>
                <a:ea typeface="+mj-ea"/>
                <a:cs typeface="Noto Sans"/>
                <a:sym typeface="Noto Sans"/>
              </a:rPr>
              <a:t>, </a:t>
            </a:r>
            <a:r>
              <a:rPr lang="en-US" altLang="ko-KR" sz="2000" b="1" spc="-30" dirty="0" err="1">
                <a:solidFill>
                  <a:srgbClr val="000000"/>
                </a:solidFill>
                <a:latin typeface="+mj-ea"/>
                <a:ea typeface="+mj-ea"/>
                <a:cs typeface="Noto Sans"/>
                <a:sym typeface="Noto Sans"/>
              </a:rPr>
              <a:t>박지수</a:t>
            </a:r>
            <a:r>
              <a:rPr lang="en-US" altLang="ko-KR" sz="2000" b="1" spc="-30" dirty="0">
                <a:solidFill>
                  <a:srgbClr val="000000"/>
                </a:solidFill>
                <a:latin typeface="+mj-ea"/>
                <a:ea typeface="+mj-ea"/>
                <a:cs typeface="Noto Sans"/>
                <a:sym typeface="Noto Sans"/>
              </a:rPr>
              <a:t>, </a:t>
            </a:r>
            <a:r>
              <a:rPr lang="en-US" altLang="ko-KR" sz="2000" b="1" spc="-30" dirty="0" err="1">
                <a:solidFill>
                  <a:srgbClr val="000000"/>
                </a:solidFill>
                <a:latin typeface="+mj-ea"/>
                <a:ea typeface="+mj-ea"/>
                <a:cs typeface="Noto Sans"/>
                <a:sym typeface="Noto Sans"/>
              </a:rPr>
              <a:t>이청민</a:t>
            </a:r>
            <a:endParaRPr lang="en-US" altLang="ko-KR" sz="2000" b="1" spc="-30" dirty="0">
              <a:solidFill>
                <a:srgbClr val="000000"/>
              </a:solidFill>
              <a:latin typeface="+mj-ea"/>
              <a:ea typeface="+mj-ea"/>
              <a:cs typeface="Noto Sans"/>
              <a:sym typeface="Noto Sans"/>
            </a:endParaRPr>
          </a:p>
          <a:p>
            <a:pPr>
              <a:lnSpc>
                <a:spcPts val="2800"/>
              </a:lnSpc>
            </a:pPr>
            <a:endParaRPr lang="en-US" altLang="ko-KR" sz="2000" b="1" spc="-30" dirty="0">
              <a:solidFill>
                <a:srgbClr val="000000"/>
              </a:solidFill>
              <a:latin typeface="+mj-ea"/>
              <a:ea typeface="+mj-ea"/>
              <a:cs typeface="Noto Sans"/>
              <a:sym typeface="Noto Sans"/>
            </a:endParaRPr>
          </a:p>
        </p:txBody>
      </p:sp>
      <p:sp>
        <p:nvSpPr>
          <p:cNvPr id="19" name="TextBox 12"/>
          <p:cNvSpPr txBox="1"/>
          <p:nvPr/>
        </p:nvSpPr>
        <p:spPr>
          <a:xfrm>
            <a:off x="3186744" y="3605814"/>
            <a:ext cx="8867503" cy="3941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ko-KR" altLang="en-US" sz="2400" b="1" spc="175" dirty="0">
                <a:solidFill>
                  <a:srgbClr val="000000"/>
                </a:solidFill>
                <a:latin typeface="맑은 고딕" panose="020B0503020000020004" pitchFamily="50" charset="-127"/>
                <a:ea typeface="+mj-ea"/>
                <a:cs typeface="Montserrat Bold"/>
                <a:sym typeface="Montserrat Bold"/>
              </a:rPr>
              <a:t>성남 </a:t>
            </a:r>
            <a:r>
              <a:rPr lang="ko-KR" altLang="en-US" sz="2400" b="1" spc="175" dirty="0" err="1">
                <a:solidFill>
                  <a:srgbClr val="000000"/>
                </a:solidFill>
                <a:latin typeface="맑은 고딕" panose="020B0503020000020004" pitchFamily="50" charset="-127"/>
                <a:ea typeface="+mj-ea"/>
                <a:cs typeface="Montserrat Bold"/>
                <a:sym typeface="Montserrat Bold"/>
              </a:rPr>
              <a:t>하이미디어</a:t>
            </a:r>
            <a:r>
              <a:rPr lang="ko-KR" altLang="en-US" sz="2400" b="1" spc="175" dirty="0">
                <a:solidFill>
                  <a:srgbClr val="000000"/>
                </a:solidFill>
                <a:latin typeface="맑은 고딕" panose="020B0503020000020004" pitchFamily="50" charset="-127"/>
                <a:ea typeface="+mj-ea"/>
                <a:cs typeface="Montserrat Bold"/>
                <a:sym typeface="Montserrat Bold"/>
              </a:rPr>
              <a:t> 아카데미 </a:t>
            </a:r>
            <a:r>
              <a:rPr lang="en-US" altLang="ko-KR" sz="2400" b="1" spc="175" dirty="0">
                <a:solidFill>
                  <a:srgbClr val="000000"/>
                </a:solidFill>
                <a:latin typeface="맑은 고딕" panose="020B0503020000020004" pitchFamily="50" charset="-127"/>
                <a:ea typeface="+mj-ea"/>
                <a:cs typeface="Montserrat Bold"/>
                <a:sym typeface="Montserrat Bold"/>
              </a:rPr>
              <a:t>Ecommerce7th</a:t>
            </a:r>
          </a:p>
        </p:txBody>
      </p:sp>
      <p:grpSp>
        <p:nvGrpSpPr>
          <p:cNvPr id="23" name="Group 5"/>
          <p:cNvGrpSpPr/>
          <p:nvPr/>
        </p:nvGrpSpPr>
        <p:grpSpPr>
          <a:xfrm>
            <a:off x="4177344" y="5668515"/>
            <a:ext cx="9154864" cy="221684"/>
            <a:chOff x="0" y="0"/>
            <a:chExt cx="2919071" cy="12543"/>
          </a:xfrm>
        </p:grpSpPr>
        <p:sp>
          <p:nvSpPr>
            <p:cNvPr id="24" name="Freeform 6"/>
            <p:cNvSpPr/>
            <p:nvPr/>
          </p:nvSpPr>
          <p:spPr>
            <a:xfrm>
              <a:off x="0" y="0"/>
              <a:ext cx="2919071" cy="12543"/>
            </a:xfrm>
            <a:custGeom>
              <a:avLst/>
              <a:gdLst/>
              <a:ahLst/>
              <a:cxnLst/>
              <a:rect l="l" t="t" r="r" b="b"/>
              <a:pathLst>
                <a:path w="2919071" h="12543">
                  <a:moveTo>
                    <a:pt x="0" y="0"/>
                  </a:moveTo>
                  <a:lnTo>
                    <a:pt x="2919071" y="0"/>
                  </a:lnTo>
                  <a:lnTo>
                    <a:pt x="2919071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3B8AFF"/>
            </a:solidFill>
          </p:spPr>
        </p:sp>
        <p:sp>
          <p:nvSpPr>
            <p:cNvPr id="25" name="TextBox 7"/>
            <p:cNvSpPr txBox="1"/>
            <p:nvPr/>
          </p:nvSpPr>
          <p:spPr>
            <a:xfrm>
              <a:off x="0" y="-47625"/>
              <a:ext cx="2919071" cy="601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 dirty="0">
                <a:latin typeface="맑은 고딕" panose="020B0503020000020004" pitchFamily="50" charset="-127"/>
              </a:endParaRPr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sp>
        <p:nvSpPr>
          <p:cNvPr id="20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41567909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38771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1.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개요 및 선정 배경 </a:t>
              </a:r>
              <a:endPara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endParaRPr>
            </a:p>
          </p:txBody>
        </p:sp>
      </p:grpSp>
      <p:sp>
        <p:nvSpPr>
          <p:cNvPr id="22" name="TextBox 30"/>
          <p:cNvSpPr txBox="1"/>
          <p:nvPr/>
        </p:nvSpPr>
        <p:spPr>
          <a:xfrm>
            <a:off x="14234851" y="502920"/>
            <a:ext cx="3329251" cy="1316837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4000"/>
              </a:lnSpc>
            </a:pPr>
            <a:endParaRPr dirty="0">
              <a:latin typeface="맑은 고딕" panose="020B0503020000020004" pitchFamily="50" charset="-127"/>
            </a:endParaRPr>
          </a:p>
        </p:txBody>
      </p:sp>
      <p:sp>
        <p:nvSpPr>
          <p:cNvPr id="26" name="TextBox 19"/>
          <p:cNvSpPr txBox="1"/>
          <p:nvPr/>
        </p:nvSpPr>
        <p:spPr>
          <a:xfrm>
            <a:off x="1270000" y="1656632"/>
            <a:ext cx="6543961" cy="329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1-3-3. ERD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13629263" y="2781300"/>
            <a:ext cx="3505200" cy="1295400"/>
          </a:xfrm>
          <a:prstGeom prst="rect">
            <a:avLst/>
          </a:prstGeom>
          <a:solidFill>
            <a:srgbClr val="3B8A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21 Table</a:t>
            </a:r>
            <a:endParaRPr lang="ko-KR" altLang="en-US" sz="4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13629263" y="5143500"/>
            <a:ext cx="3505200" cy="1295400"/>
          </a:xfrm>
          <a:prstGeom prst="rect">
            <a:avLst/>
          </a:prstGeom>
          <a:solidFill>
            <a:srgbClr val="3B8A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구매자</a:t>
            </a:r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Member</a:t>
            </a:r>
            <a:endParaRPr lang="ko-KR" altLang="en-US" sz="3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13629263" y="7368693"/>
            <a:ext cx="3505200" cy="1295400"/>
          </a:xfrm>
          <a:prstGeom prst="rect">
            <a:avLst/>
          </a:prstGeom>
          <a:solidFill>
            <a:srgbClr val="3B8A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관리자</a:t>
            </a:r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판매자</a:t>
            </a:r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Manager</a:t>
            </a:r>
            <a:endParaRPr lang="ko-KR" altLang="en-US" sz="3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9BA5AEB-F1A8-4A57-CFAE-982782C5E81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00" y="2449016"/>
            <a:ext cx="11766906" cy="7296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38153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4-2-20.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고객 센터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자주 찾는 질문 수정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E3B7D9A3-8122-EBD9-E3F7-93D629B22B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4717109"/>
              </p:ext>
            </p:extLst>
          </p:nvPr>
        </p:nvGraphicFramePr>
        <p:xfrm>
          <a:off x="10210801" y="2304520"/>
          <a:ext cx="7326085" cy="77776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modifyForm.web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자주 찾는 질문 수정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556673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등록한 자주 찾는 질문 상세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내용 수정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체크 박스 클릭 시 공지사항 </a:t>
                      </a: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최상단으로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표시 가능 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등록 되어 있는 자주 찾는 질문 상세 내용 확인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,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수정 가능</a:t>
                      </a:r>
                      <a:endParaRPr lang="en-US" altLang="ko-KR" baseline="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원래 내용으로 돌아가기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 자주 찾는 질문 내용 수정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 자주 찾는 질문 목록 페이지로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4494691"/>
                  </a:ext>
                </a:extLst>
              </a:tr>
            </a:tbl>
          </a:graphicData>
        </a:graphic>
      </p:graphicFrame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302" y="3085330"/>
            <a:ext cx="8475096" cy="5334770"/>
          </a:xfrm>
          <a:prstGeom prst="rect">
            <a:avLst/>
          </a:prstGeom>
        </p:spPr>
      </p:pic>
      <p:sp>
        <p:nvSpPr>
          <p:cNvPr id="14" name="원호 13">
            <a:extLst>
              <a:ext uri="{FF2B5EF4-FFF2-40B4-BE49-F238E27FC236}">
                <a16:creationId xmlns:a16="http://schemas.microsoft.com/office/drawing/2014/main" id="{6CA1F5BC-07C9-F228-8C29-52A3EC46339A}"/>
              </a:ext>
            </a:extLst>
          </p:cNvPr>
          <p:cNvSpPr/>
          <p:nvPr/>
        </p:nvSpPr>
        <p:spPr>
          <a:xfrm rot="13999673">
            <a:off x="493041" y="3597730"/>
            <a:ext cx="5016379" cy="4421947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14559" y="5169506"/>
            <a:ext cx="524572" cy="488728"/>
            <a:chOff x="0" y="0"/>
            <a:chExt cx="812800" cy="812800"/>
          </a:xfrm>
        </p:grpSpPr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7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133221" y="52197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>
            <a:off x="480979" y="5404366"/>
            <a:ext cx="227865" cy="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958538" y="3493106"/>
            <a:ext cx="524572" cy="488728"/>
            <a:chOff x="0" y="0"/>
            <a:chExt cx="812800" cy="812800"/>
          </a:xfrm>
        </p:grpSpPr>
        <p:sp>
          <p:nvSpPr>
            <p:cNvPr id="22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3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8077200" y="35433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8433932" y="37279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365925" y="7921847"/>
            <a:ext cx="524572" cy="488728"/>
            <a:chOff x="0" y="0"/>
            <a:chExt cx="812800" cy="812800"/>
          </a:xfrm>
        </p:grpSpPr>
        <p:sp>
          <p:nvSpPr>
            <p:cNvPr id="27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8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496030" y="7972041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7841319" y="8156707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8893848" y="8446106"/>
            <a:ext cx="524572" cy="488728"/>
            <a:chOff x="0" y="0"/>
            <a:chExt cx="812800" cy="812800"/>
          </a:xfrm>
        </p:grpSpPr>
        <p:sp>
          <p:nvSpPr>
            <p:cNvPr id="32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3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9012510" y="84963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9140894" y="8217256"/>
            <a:ext cx="8798" cy="279044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1185977" y="8471728"/>
            <a:ext cx="524572" cy="488728"/>
            <a:chOff x="0" y="0"/>
            <a:chExt cx="812800" cy="812800"/>
          </a:xfrm>
        </p:grpSpPr>
        <p:sp>
          <p:nvSpPr>
            <p:cNvPr id="37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8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1304639" y="8521922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1433023" y="8242878"/>
            <a:ext cx="8798" cy="279044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그림 4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3467" y="3288092"/>
            <a:ext cx="593076" cy="205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82848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4-2-21.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고객 센터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자주 찾는 질문 등록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E3B7D9A3-8122-EBD9-E3F7-93D629B22B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2593080"/>
              </p:ext>
            </p:extLst>
          </p:nvPr>
        </p:nvGraphicFramePr>
        <p:xfrm>
          <a:off x="10210801" y="2304520"/>
          <a:ext cx="7326085" cy="77776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modifyForm.web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자주 찾는 질문 등록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556673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자주 찾는 질문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등록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체크 박스 클릭 시 공지사항 </a:t>
                      </a: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최상단으로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표시 가능 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제목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카테고리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첨부 파일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내용 입력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원래 내용으로 돌아가기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클릭 시 자주 찾는 질문 내용 등록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 자주 찾는 질문 목록 페이지로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4494691"/>
                  </a:ext>
                </a:extLst>
              </a:tr>
            </a:tbl>
          </a:graphicData>
        </a:graphic>
      </p:graphicFrame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302" y="3085330"/>
            <a:ext cx="8475096" cy="533477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6302" y="3034529"/>
            <a:ext cx="8490285" cy="5385572"/>
          </a:xfrm>
          <a:prstGeom prst="rect">
            <a:avLst/>
          </a:prstGeom>
        </p:spPr>
      </p:pic>
      <p:sp>
        <p:nvSpPr>
          <p:cNvPr id="15" name="원호 14">
            <a:extLst>
              <a:ext uri="{FF2B5EF4-FFF2-40B4-BE49-F238E27FC236}">
                <a16:creationId xmlns:a16="http://schemas.microsoft.com/office/drawing/2014/main" id="{6CA1F5BC-07C9-F228-8C29-52A3EC46339A}"/>
              </a:ext>
            </a:extLst>
          </p:cNvPr>
          <p:cNvSpPr/>
          <p:nvPr/>
        </p:nvSpPr>
        <p:spPr>
          <a:xfrm rot="13999673">
            <a:off x="473466" y="3541742"/>
            <a:ext cx="5016379" cy="4421947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-5366" y="5169506"/>
            <a:ext cx="524572" cy="488728"/>
            <a:chOff x="0" y="0"/>
            <a:chExt cx="812800" cy="812800"/>
          </a:xfrm>
        </p:grpSpPr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9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113296" y="52197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>
            <a:off x="461054" y="5404366"/>
            <a:ext cx="227865" cy="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860406" y="3416906"/>
            <a:ext cx="524572" cy="488728"/>
            <a:chOff x="0" y="0"/>
            <a:chExt cx="812800" cy="812800"/>
          </a:xfrm>
        </p:grpSpPr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4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979068" y="34671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8335800" y="36517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301168" y="7879491"/>
            <a:ext cx="524572" cy="488728"/>
            <a:chOff x="0" y="0"/>
            <a:chExt cx="812800" cy="812800"/>
          </a:xfrm>
        </p:grpSpPr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9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419830" y="7929685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7776562" y="8114351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8897537" y="8559528"/>
            <a:ext cx="524572" cy="488728"/>
            <a:chOff x="0" y="0"/>
            <a:chExt cx="812800" cy="812800"/>
          </a:xfrm>
        </p:grpSpPr>
        <p:sp>
          <p:nvSpPr>
            <p:cNvPr id="38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9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9016199" y="8609722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9144583" y="8330678"/>
            <a:ext cx="8798" cy="279044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1185977" y="8491273"/>
            <a:ext cx="524572" cy="488728"/>
            <a:chOff x="0" y="0"/>
            <a:chExt cx="812800" cy="812800"/>
          </a:xfrm>
        </p:grpSpPr>
        <p:sp>
          <p:nvSpPr>
            <p:cNvPr id="43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4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1304639" y="8541467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1433023" y="8262423"/>
            <a:ext cx="8798" cy="279044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663196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4-2-22.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고객 센터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1:1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문의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E3B7D9A3-8122-EBD9-E3F7-93D629B22B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8152797"/>
              </p:ext>
            </p:extLst>
          </p:nvPr>
        </p:nvGraphicFramePr>
        <p:xfrm>
          <a:off x="10210801" y="2304520"/>
          <a:ext cx="7326085" cy="77776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list.web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1:1 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문의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556673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등록 되어 있는 모든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1:1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문의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정보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+mn-lt"/>
                        </a:rPr>
                        <a:t> 문의한 카테고리 확인 가능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제목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내용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제목 또는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내용으로 상세 검색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1:1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문의 </a:t>
                      </a: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미답변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답변 완료 확인 가능</a:t>
                      </a:r>
                      <a:r>
                        <a:rPr lang="en-US" altLang="ko-KR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클릭 시 해당 </a:t>
                      </a:r>
                      <a:r>
                        <a:rPr lang="en-US" altLang="ko-KR" dirty="0"/>
                        <a:t>1:1</a:t>
                      </a:r>
                      <a:r>
                        <a:rPr lang="ko-KR" altLang="en-US" dirty="0"/>
                        <a:t>문의 상세 페이지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1:1 </a:t>
                      </a:r>
                      <a:r>
                        <a:rPr lang="ko-KR" altLang="en-US" dirty="0"/>
                        <a:t>문의 개수</a:t>
                      </a:r>
                      <a:r>
                        <a:rPr lang="en-US" altLang="ko-KR" dirty="0"/>
                        <a:t>,</a:t>
                      </a:r>
                      <a:r>
                        <a:rPr lang="en-US" altLang="ko-KR" baseline="0" dirty="0"/>
                        <a:t> </a:t>
                      </a:r>
                      <a:r>
                        <a:rPr lang="ko-KR" altLang="en-US" baseline="0" dirty="0"/>
                        <a:t>페이지 수 확인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4494691"/>
                  </a:ext>
                </a:extLst>
              </a:tr>
            </a:tbl>
          </a:graphicData>
        </a:graphic>
      </p:graphicFrame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" y="3314700"/>
            <a:ext cx="9012163" cy="437937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5288" y="5393027"/>
            <a:ext cx="8002117" cy="161948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5287" y="5997038"/>
            <a:ext cx="8002117" cy="161948"/>
          </a:xfrm>
          <a:prstGeom prst="rect">
            <a:avLst/>
          </a:prstGeom>
        </p:spPr>
      </p:pic>
      <p:grpSp>
        <p:nvGrpSpPr>
          <p:cNvPr id="15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5215338" y="3403309"/>
            <a:ext cx="524572" cy="488728"/>
            <a:chOff x="0" y="0"/>
            <a:chExt cx="812800" cy="812800"/>
          </a:xfrm>
        </p:grpSpPr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7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5334000" y="3453503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5690732" y="3638169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5357685" y="4052915"/>
            <a:ext cx="524572" cy="488728"/>
            <a:chOff x="0" y="0"/>
            <a:chExt cx="812800" cy="812800"/>
          </a:xfrm>
        </p:grpSpPr>
        <p:sp>
          <p:nvSpPr>
            <p:cNvPr id="22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3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5476347" y="4103109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5111601" y="4304086"/>
            <a:ext cx="367491" cy="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2382552" y="3611359"/>
            <a:ext cx="524572" cy="488728"/>
            <a:chOff x="0" y="0"/>
            <a:chExt cx="812800" cy="812800"/>
          </a:xfrm>
        </p:grpSpPr>
        <p:sp>
          <p:nvSpPr>
            <p:cNvPr id="27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8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2501214" y="3661553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>
            <a:off x="2017153" y="3862532"/>
            <a:ext cx="486807" cy="413066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214568" y="4788506"/>
            <a:ext cx="524572" cy="488728"/>
            <a:chOff x="0" y="0"/>
            <a:chExt cx="812800" cy="812800"/>
          </a:xfrm>
        </p:grpSpPr>
        <p:sp>
          <p:nvSpPr>
            <p:cNvPr id="33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4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333230" y="48387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666504" y="4610100"/>
            <a:ext cx="1765227" cy="318542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>
            <a:off x="663232" y="5108327"/>
            <a:ext cx="1837982" cy="308084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8914732" y="7435881"/>
            <a:ext cx="524572" cy="488728"/>
            <a:chOff x="0" y="0"/>
            <a:chExt cx="812800" cy="812800"/>
          </a:xfrm>
        </p:grpSpPr>
        <p:sp>
          <p:nvSpPr>
            <p:cNvPr id="48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9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9033394" y="7486075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9166535" y="7201375"/>
            <a:ext cx="0" cy="381256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14277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4-2-23.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고객 센터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1:1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문의 답변 완료 상세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E3B7D9A3-8122-EBD9-E3F7-93D629B22B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2017233"/>
              </p:ext>
            </p:extLst>
          </p:nvPr>
        </p:nvGraphicFramePr>
        <p:xfrm>
          <a:off x="10210801" y="2304520"/>
          <a:ext cx="7326085" cy="77776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view.web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1:1 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문의 답변 완료 상세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556673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답변 완료 된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1:1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문의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상세 내용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+mn-lt"/>
                        </a:rPr>
                        <a:t>작성한 내용</a:t>
                      </a:r>
                      <a:r>
                        <a:rPr lang="en-US" altLang="ko-KR" dirty="0">
                          <a:latin typeface="+mn-lt"/>
                        </a:rPr>
                        <a:t>, </a:t>
                      </a:r>
                      <a:r>
                        <a:rPr lang="ko-KR" altLang="en-US" dirty="0">
                          <a:latin typeface="+mn-lt"/>
                        </a:rPr>
                        <a:t>답변한 상세 내용 확인 가능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클릭 시 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1:1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문의 목록 페이지로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답변한 내용 삭제 가능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클릭 시 답변한 내용 수정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 </a:t>
                      </a:r>
                      <a:r>
                        <a:rPr lang="en-US" altLang="ko-KR" dirty="0"/>
                        <a:t>1:1</a:t>
                      </a:r>
                      <a:r>
                        <a:rPr lang="en-US" altLang="ko-KR" baseline="0" dirty="0"/>
                        <a:t> </a:t>
                      </a:r>
                      <a:r>
                        <a:rPr lang="ko-KR" altLang="en-US" baseline="0" dirty="0"/>
                        <a:t>문의 페이지</a:t>
                      </a:r>
                      <a:r>
                        <a:rPr lang="ko-KR" altLang="en-US" dirty="0"/>
                        <a:t>로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4494691"/>
                  </a:ext>
                </a:extLst>
              </a:tr>
            </a:tbl>
          </a:graphicData>
        </a:graphic>
      </p:graphicFrame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4639" y="2911174"/>
            <a:ext cx="8051914" cy="5839927"/>
          </a:xfrm>
          <a:prstGeom prst="rect">
            <a:avLst/>
          </a:prstGeom>
        </p:spPr>
      </p:pic>
      <p:grpSp>
        <p:nvGrpSpPr>
          <p:cNvPr id="11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515553" y="8331575"/>
            <a:ext cx="524572" cy="488728"/>
            <a:chOff x="0" y="0"/>
            <a:chExt cx="812800" cy="812800"/>
          </a:xfrm>
        </p:grpSpPr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3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634215" y="8381769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7990947" y="8566435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8809121" y="8952468"/>
            <a:ext cx="524572" cy="488728"/>
            <a:chOff x="0" y="0"/>
            <a:chExt cx="812800" cy="812800"/>
          </a:xfrm>
        </p:grpSpPr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9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8927783" y="9002662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9056167" y="8723618"/>
            <a:ext cx="8798" cy="279044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1316365" y="8975852"/>
            <a:ext cx="524572" cy="488728"/>
            <a:chOff x="0" y="0"/>
            <a:chExt cx="812800" cy="812800"/>
          </a:xfrm>
        </p:grpSpPr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4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1435027" y="9026046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1563411" y="8747002"/>
            <a:ext cx="8798" cy="279044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921463" y="5779106"/>
            <a:ext cx="524572" cy="488728"/>
            <a:chOff x="0" y="0"/>
            <a:chExt cx="812800" cy="812800"/>
          </a:xfrm>
        </p:grpSpPr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9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8040125" y="58293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8396857" y="60139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원호 31">
            <a:extLst>
              <a:ext uri="{FF2B5EF4-FFF2-40B4-BE49-F238E27FC236}">
                <a16:creationId xmlns:a16="http://schemas.microsoft.com/office/drawing/2014/main" id="{6CA1F5BC-07C9-F228-8C29-52A3EC46339A}"/>
              </a:ext>
            </a:extLst>
          </p:cNvPr>
          <p:cNvSpPr/>
          <p:nvPr/>
        </p:nvSpPr>
        <p:spPr>
          <a:xfrm rot="13999673">
            <a:off x="307462" y="2785914"/>
            <a:ext cx="7124924" cy="6825436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3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818112" y="5684504"/>
            <a:ext cx="524572" cy="488728"/>
            <a:chOff x="0" y="0"/>
            <a:chExt cx="812800" cy="812800"/>
          </a:xfrm>
        </p:grpSpPr>
        <p:sp>
          <p:nvSpPr>
            <p:cNvPr id="34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5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936774" y="573469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456905" y="5941568"/>
            <a:ext cx="404819" cy="269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495665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4-2-24.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고객 센터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1:1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문의 답변 완료 수정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4639" y="2923874"/>
            <a:ext cx="8044727" cy="4759626"/>
          </a:xfrm>
          <a:prstGeom prst="rect">
            <a:avLst/>
          </a:prstGeom>
        </p:spPr>
      </p:pic>
      <p:grpSp>
        <p:nvGrpSpPr>
          <p:cNvPr id="13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515553" y="7225359"/>
            <a:ext cx="524572" cy="488728"/>
            <a:chOff x="0" y="0"/>
            <a:chExt cx="812800" cy="812800"/>
          </a:xfrm>
        </p:grpSpPr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5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634215" y="7275553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7990947" y="7460219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8767192" y="7933260"/>
            <a:ext cx="524572" cy="488728"/>
            <a:chOff x="0" y="0"/>
            <a:chExt cx="812800" cy="812800"/>
          </a:xfrm>
        </p:grpSpPr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1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8885854" y="7983454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9001252" y="7634300"/>
            <a:ext cx="19413" cy="349154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2243538" y="7218383"/>
            <a:ext cx="524572" cy="488728"/>
            <a:chOff x="0" y="0"/>
            <a:chExt cx="812800" cy="812800"/>
          </a:xfrm>
        </p:grpSpPr>
        <p:sp>
          <p:nvSpPr>
            <p:cNvPr id="27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8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2362200" y="7268577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1882331" y="7475447"/>
            <a:ext cx="404819" cy="269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원호 30">
            <a:extLst>
              <a:ext uri="{FF2B5EF4-FFF2-40B4-BE49-F238E27FC236}">
                <a16:creationId xmlns:a16="http://schemas.microsoft.com/office/drawing/2014/main" id="{6CA1F5BC-07C9-F228-8C29-52A3EC46339A}"/>
              </a:ext>
            </a:extLst>
          </p:cNvPr>
          <p:cNvSpPr/>
          <p:nvPr/>
        </p:nvSpPr>
        <p:spPr>
          <a:xfrm rot="13999673">
            <a:off x="829483" y="4106709"/>
            <a:ext cx="4118985" cy="3891301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2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235732" y="5626706"/>
            <a:ext cx="524572" cy="488728"/>
            <a:chOff x="0" y="0"/>
            <a:chExt cx="812800" cy="812800"/>
          </a:xfrm>
        </p:grpSpPr>
        <p:sp>
          <p:nvSpPr>
            <p:cNvPr id="33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4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354394" y="56769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>
            <a:off x="702152" y="5861566"/>
            <a:ext cx="227865" cy="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7" name="표 36">
            <a:extLst>
              <a:ext uri="{FF2B5EF4-FFF2-40B4-BE49-F238E27FC236}">
                <a16:creationId xmlns:a16="http://schemas.microsoft.com/office/drawing/2014/main" id="{7CFDCA41-7BF4-1BEF-1E52-7D748D95BE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1880583"/>
              </p:ext>
            </p:extLst>
          </p:nvPr>
        </p:nvGraphicFramePr>
        <p:xfrm>
          <a:off x="10215563" y="2295052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view.web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1:1 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문의 답변 완료 수정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답변 완료 된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1:1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문의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상세 내용 수정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+mn-lt"/>
                        </a:rPr>
                        <a:t>답변한 상세 내용 확인</a:t>
                      </a:r>
                      <a:r>
                        <a:rPr lang="en-US" altLang="ko-KR" dirty="0">
                          <a:latin typeface="+mn-lt"/>
                        </a:rPr>
                        <a:t>, </a:t>
                      </a:r>
                      <a:r>
                        <a:rPr lang="ko-KR" altLang="en-US" dirty="0">
                          <a:latin typeface="+mn-lt"/>
                        </a:rPr>
                        <a:t>수정 가능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등록한 원래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1:1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답변으로 돌아가기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클릭 시 해당 </a:t>
                      </a:r>
                      <a:r>
                        <a:rPr lang="en-US" altLang="ko-KR" dirty="0"/>
                        <a:t>1:1 </a:t>
                      </a:r>
                      <a:r>
                        <a:rPr lang="ko-KR" altLang="en-US" dirty="0"/>
                        <a:t>문의 답변 내용 수정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 </a:t>
                      </a:r>
                      <a:r>
                        <a:rPr lang="en-US" altLang="ko-KR" dirty="0"/>
                        <a:t>1:1</a:t>
                      </a:r>
                      <a:r>
                        <a:rPr lang="en-US" altLang="ko-KR" baseline="0" dirty="0"/>
                        <a:t> </a:t>
                      </a:r>
                      <a:r>
                        <a:rPr lang="ko-KR" altLang="en-US" baseline="0" dirty="0"/>
                        <a:t>문의 목록 </a:t>
                      </a:r>
                      <a:r>
                        <a:rPr lang="ko-KR" altLang="en-US" dirty="0"/>
                        <a:t>페이지로 이동 가능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0560949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4-2-24.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고객 센터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1:1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문의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미답변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상세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4639" y="3943226"/>
            <a:ext cx="7977012" cy="3349926"/>
          </a:xfrm>
          <a:prstGeom prst="rect">
            <a:avLst/>
          </a:prstGeom>
        </p:spPr>
      </p:pic>
      <p:grpSp>
        <p:nvGrpSpPr>
          <p:cNvPr id="12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301168" y="6799836"/>
            <a:ext cx="524572" cy="488728"/>
            <a:chOff x="0" y="0"/>
            <a:chExt cx="812800" cy="812800"/>
          </a:xfrm>
        </p:grpSpPr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4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419830" y="685003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7776562" y="703469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8734219" y="7541706"/>
            <a:ext cx="524572" cy="488728"/>
            <a:chOff x="0" y="0"/>
            <a:chExt cx="812800" cy="812800"/>
          </a:xfrm>
        </p:grpSpPr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0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8852881" y="75919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8968279" y="7242746"/>
            <a:ext cx="19413" cy="349154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원호 22">
            <a:extLst>
              <a:ext uri="{FF2B5EF4-FFF2-40B4-BE49-F238E27FC236}">
                <a16:creationId xmlns:a16="http://schemas.microsoft.com/office/drawing/2014/main" id="{6CA1F5BC-07C9-F228-8C29-52A3EC46339A}"/>
              </a:ext>
            </a:extLst>
          </p:cNvPr>
          <p:cNvSpPr/>
          <p:nvPr/>
        </p:nvSpPr>
        <p:spPr>
          <a:xfrm rot="13999673">
            <a:off x="669691" y="3963899"/>
            <a:ext cx="4430504" cy="4085655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4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80415" y="5550506"/>
            <a:ext cx="524572" cy="488728"/>
            <a:chOff x="0" y="0"/>
            <a:chExt cx="812800" cy="812800"/>
          </a:xfrm>
        </p:grpSpPr>
        <p:sp>
          <p:nvSpPr>
            <p:cNvPr id="25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6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199077" y="56007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>
            <a:off x="546835" y="5785366"/>
            <a:ext cx="227865" cy="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표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6191413"/>
              </p:ext>
            </p:extLst>
          </p:nvPr>
        </p:nvGraphicFramePr>
        <p:xfrm>
          <a:off x="10210801" y="2304520"/>
          <a:ext cx="7326085" cy="6144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view.web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1:1 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문의 </a:t>
                      </a:r>
                      <a:r>
                        <a:rPr lang="ko-KR" altLang="en-US" sz="3000" dirty="0" err="1">
                          <a:latin typeface="맑은 고딕" panose="020B0503020000020004" pitchFamily="50" charset="-127"/>
                        </a:rPr>
                        <a:t>미답변</a:t>
                      </a:r>
                      <a:r>
                        <a:rPr lang="ko-KR" altLang="en-US" sz="3000" baseline="0" dirty="0">
                          <a:latin typeface="맑은 고딕" panose="020B0503020000020004" pitchFamily="50" charset="-127"/>
                        </a:rPr>
                        <a:t> 상세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미답변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1:1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문의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상세 내용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dirty="0"/>
                        <a:t>작성된 </a:t>
                      </a:r>
                      <a:r>
                        <a:rPr lang="en-US" altLang="ko-KR" dirty="0"/>
                        <a:t>1:1 </a:t>
                      </a:r>
                      <a:r>
                        <a:rPr lang="ko-KR" altLang="en-US" dirty="0"/>
                        <a:t>문의 상세 내용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답변 등록 페이지로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1:1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문의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페이지로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5576469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4-2-25.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고객 센터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1:1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문의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미답변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답변 등록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E3B7D9A3-8122-EBD9-E3F7-93D629B22B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9825095"/>
              </p:ext>
            </p:extLst>
          </p:nvPr>
        </p:nvGraphicFramePr>
        <p:xfrm>
          <a:off x="10210801" y="2304520"/>
          <a:ext cx="7326085" cy="77776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writeForm.web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?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1:1 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문의 </a:t>
                      </a:r>
                      <a:r>
                        <a:rPr lang="ko-KR" altLang="en-US" sz="3000" dirty="0" err="1">
                          <a:latin typeface="맑은 고딕" panose="020B0503020000020004" pitchFamily="50" charset="-127"/>
                        </a:rPr>
                        <a:t>미답변</a:t>
                      </a:r>
                      <a:r>
                        <a:rPr lang="ko-KR" altLang="en-US" sz="3000" baseline="0" dirty="0">
                          <a:latin typeface="맑은 고딕" panose="020B0503020000020004" pitchFamily="50" charset="-127"/>
                        </a:rPr>
                        <a:t> 답변 등록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556673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미답변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된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1:1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문의 답변 등록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등록된 </a:t>
                      </a:r>
                      <a:r>
                        <a:rPr lang="en-US" altLang="ko-KR" dirty="0"/>
                        <a:t>1:1 </a:t>
                      </a:r>
                      <a:r>
                        <a:rPr lang="ko-KR" altLang="en-US" dirty="0"/>
                        <a:t>문의 상세 내용 확인 가능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제목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내용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첨부 파일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입력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작성한 내용 삭제 가능</a:t>
                      </a:r>
                      <a:r>
                        <a:rPr lang="en-US" altLang="ko-KR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클릭 시 작성한 답변 등록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 </a:t>
                      </a:r>
                      <a:r>
                        <a:rPr lang="en-US" altLang="ko-KR" dirty="0"/>
                        <a:t>1:1 </a:t>
                      </a:r>
                      <a:r>
                        <a:rPr lang="ko-KR" altLang="en-US" dirty="0"/>
                        <a:t>문의 목록 페이지로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4494691"/>
                  </a:ext>
                </a:extLst>
              </a:tr>
            </a:tbl>
          </a:graphicData>
        </a:graphic>
      </p:graphicFrame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5529" y="2911173"/>
            <a:ext cx="8031023" cy="6014575"/>
          </a:xfrm>
          <a:prstGeom prst="rect">
            <a:avLst/>
          </a:prstGeom>
        </p:spPr>
      </p:pic>
      <p:sp>
        <p:nvSpPr>
          <p:cNvPr id="13" name="원호 12">
            <a:extLst>
              <a:ext uri="{FF2B5EF4-FFF2-40B4-BE49-F238E27FC236}">
                <a16:creationId xmlns:a16="http://schemas.microsoft.com/office/drawing/2014/main" id="{6CA1F5BC-07C9-F228-8C29-52A3EC46339A}"/>
              </a:ext>
            </a:extLst>
          </p:cNvPr>
          <p:cNvSpPr/>
          <p:nvPr/>
        </p:nvSpPr>
        <p:spPr>
          <a:xfrm rot="13999673">
            <a:off x="840251" y="2594363"/>
            <a:ext cx="4008118" cy="3781840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168872" y="4026506"/>
            <a:ext cx="524572" cy="488728"/>
            <a:chOff x="0" y="0"/>
            <a:chExt cx="812800" cy="812800"/>
          </a:xfrm>
        </p:grpSpPr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6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287534" y="40767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>
            <a:off x="635292" y="4261366"/>
            <a:ext cx="227865" cy="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392786" y="8506222"/>
            <a:ext cx="524572" cy="488728"/>
            <a:chOff x="0" y="0"/>
            <a:chExt cx="812800" cy="812800"/>
          </a:xfrm>
        </p:grpSpPr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2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511448" y="8556416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7868180" y="8741082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8898463" y="9179216"/>
            <a:ext cx="524572" cy="488728"/>
            <a:chOff x="0" y="0"/>
            <a:chExt cx="812800" cy="812800"/>
          </a:xfrm>
        </p:grpSpPr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7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9017125" y="922941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9132523" y="8880256"/>
            <a:ext cx="19413" cy="349154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2319738" y="8529606"/>
            <a:ext cx="524572" cy="488728"/>
            <a:chOff x="0" y="0"/>
            <a:chExt cx="812800" cy="812800"/>
          </a:xfrm>
        </p:grpSpPr>
        <p:sp>
          <p:nvSpPr>
            <p:cNvPr id="33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4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2438400" y="85798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1958531" y="8786670"/>
            <a:ext cx="404819" cy="269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원호 36">
            <a:extLst>
              <a:ext uri="{FF2B5EF4-FFF2-40B4-BE49-F238E27FC236}">
                <a16:creationId xmlns:a16="http://schemas.microsoft.com/office/drawing/2014/main" id="{6CA1F5BC-07C9-F228-8C29-52A3EC46339A}"/>
              </a:ext>
            </a:extLst>
          </p:cNvPr>
          <p:cNvSpPr/>
          <p:nvPr/>
        </p:nvSpPr>
        <p:spPr>
          <a:xfrm rot="13999673">
            <a:off x="723916" y="5338116"/>
            <a:ext cx="4008118" cy="3781840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8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60560" y="6916473"/>
            <a:ext cx="524572" cy="488728"/>
            <a:chOff x="0" y="0"/>
            <a:chExt cx="812800" cy="812800"/>
          </a:xfrm>
        </p:grpSpPr>
        <p:sp>
          <p:nvSpPr>
            <p:cNvPr id="39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0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179222" y="6966667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>
            <a:off x="526980" y="7151333"/>
            <a:ext cx="227865" cy="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044297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4-2-26.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등록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1:1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새 소식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5529" y="4457700"/>
            <a:ext cx="7984790" cy="2607423"/>
          </a:xfrm>
          <a:prstGeom prst="rect">
            <a:avLst/>
          </a:prstGeom>
        </p:spPr>
      </p:pic>
      <p:grpSp>
        <p:nvGrpSpPr>
          <p:cNvPr id="13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3790720" y="6464906"/>
            <a:ext cx="524572" cy="488728"/>
            <a:chOff x="0" y="0"/>
            <a:chExt cx="812800" cy="812800"/>
          </a:xfrm>
        </p:grpSpPr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5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3909382" y="65151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4266114" y="66997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9496036" y="4543560"/>
            <a:ext cx="524572" cy="488728"/>
            <a:chOff x="0" y="0"/>
            <a:chExt cx="812800" cy="812800"/>
          </a:xfrm>
        </p:grpSpPr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1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9614698" y="4593754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9134829" y="4800624"/>
            <a:ext cx="404819" cy="269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816765" y="5156938"/>
            <a:ext cx="524572" cy="488728"/>
            <a:chOff x="0" y="0"/>
            <a:chExt cx="812800" cy="812800"/>
          </a:xfrm>
        </p:grpSpPr>
        <p:sp>
          <p:nvSpPr>
            <p:cNvPr id="30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1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935427" y="5207132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1292159" y="5391798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196538" y="5974546"/>
            <a:ext cx="524572" cy="488728"/>
            <a:chOff x="0" y="0"/>
            <a:chExt cx="812800" cy="812800"/>
          </a:xfrm>
        </p:grpSpPr>
        <p:sp>
          <p:nvSpPr>
            <p:cNvPr id="35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6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315200" y="602474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7671932" y="620940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9" name="표 38">
            <a:extLst>
              <a:ext uri="{FF2B5EF4-FFF2-40B4-BE49-F238E27FC236}">
                <a16:creationId xmlns:a16="http://schemas.microsoft.com/office/drawing/2014/main" id="{7CFDCA41-7BF4-1BEF-1E52-7D748D95BE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5639539"/>
              </p:ext>
            </p:extLst>
          </p:nvPr>
        </p:nvGraphicFramePr>
        <p:xfrm>
          <a:off x="10215563" y="2295052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list.web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새 소식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등록된 모든 새 소식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+mn-lt"/>
                        </a:rPr>
                        <a:t>클릭 시 새 소식 상세 페이지로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제목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내용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제목 또는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내용으로 상세 검색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검색된 새 소식</a:t>
                      </a:r>
                      <a:r>
                        <a:rPr lang="en-US" altLang="ko-KR" baseline="0" dirty="0"/>
                        <a:t>, </a:t>
                      </a:r>
                      <a:r>
                        <a:rPr lang="ko-KR" altLang="en-US" baseline="0" dirty="0"/>
                        <a:t>페이지 수 확인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</a:t>
                      </a:r>
                      <a:r>
                        <a:rPr lang="ko-KR" altLang="en-US" baseline="0" dirty="0"/>
                        <a:t> 새 소식 등록 페이지로 이동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19013293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4-2-27.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등록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1:1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새 소식 상세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9479" y="3289821"/>
            <a:ext cx="8343121" cy="5597827"/>
          </a:xfrm>
          <a:prstGeom prst="rect">
            <a:avLst/>
          </a:prstGeom>
        </p:spPr>
      </p:pic>
      <p:grpSp>
        <p:nvGrpSpPr>
          <p:cNvPr id="13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729938" y="8398920"/>
            <a:ext cx="524572" cy="488728"/>
            <a:chOff x="0" y="0"/>
            <a:chExt cx="812800" cy="812800"/>
          </a:xfrm>
        </p:grpSpPr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5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848600" y="8449114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8205332" y="8633780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8863767" y="9042694"/>
            <a:ext cx="524572" cy="488728"/>
            <a:chOff x="0" y="0"/>
            <a:chExt cx="812800" cy="812800"/>
          </a:xfrm>
        </p:grpSpPr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1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8982429" y="909288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9124575" y="8805746"/>
            <a:ext cx="1478" cy="287142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428953" y="8405873"/>
            <a:ext cx="524572" cy="488728"/>
            <a:chOff x="0" y="0"/>
            <a:chExt cx="812800" cy="812800"/>
          </a:xfrm>
        </p:grpSpPr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7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547615" y="8456067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904347" y="8640733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원호 29">
            <a:extLst>
              <a:ext uri="{FF2B5EF4-FFF2-40B4-BE49-F238E27FC236}">
                <a16:creationId xmlns:a16="http://schemas.microsoft.com/office/drawing/2014/main" id="{6CA1F5BC-07C9-F228-8C29-52A3EC46339A}"/>
              </a:ext>
            </a:extLst>
          </p:cNvPr>
          <p:cNvSpPr/>
          <p:nvPr/>
        </p:nvSpPr>
        <p:spPr>
          <a:xfrm rot="13999673">
            <a:off x="-126549" y="3256748"/>
            <a:ext cx="7086632" cy="5991578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1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566881" y="5546595"/>
            <a:ext cx="524572" cy="488728"/>
            <a:chOff x="0" y="0"/>
            <a:chExt cx="812800" cy="812800"/>
          </a:xfrm>
        </p:grpSpPr>
        <p:sp>
          <p:nvSpPr>
            <p:cNvPr id="32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3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685543" y="5596789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205674" y="5803659"/>
            <a:ext cx="404819" cy="269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6" name="표 35">
            <a:extLst>
              <a:ext uri="{FF2B5EF4-FFF2-40B4-BE49-F238E27FC236}">
                <a16:creationId xmlns:a16="http://schemas.microsoft.com/office/drawing/2014/main" id="{7CFDCA41-7BF4-1BEF-1E52-7D748D95BE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1923677"/>
              </p:ext>
            </p:extLst>
          </p:nvPr>
        </p:nvGraphicFramePr>
        <p:xfrm>
          <a:off x="10215563" y="2295052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view.web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새 소식 상세</a:t>
                      </a:r>
                      <a:r>
                        <a:rPr lang="en-US" altLang="ko-KR" sz="3000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등록된 새 소식 상세 내용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+mn-lt"/>
                        </a:rPr>
                        <a:t>등록된 새 소식 상세 내용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등록된 새 소식 내용 삭제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클릭 시 새 소식 수정 페이지로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</a:t>
                      </a:r>
                      <a:r>
                        <a:rPr lang="ko-KR" altLang="en-US" baseline="0" dirty="0"/>
                        <a:t> 새 소식 목록 페이지로 이동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452861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4-2-28.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등록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1:1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새 소식 수정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E3B7D9A3-8122-EBD9-E3F7-93D629B22B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945746"/>
              </p:ext>
            </p:extLst>
          </p:nvPr>
        </p:nvGraphicFramePr>
        <p:xfrm>
          <a:off x="10210801" y="2304520"/>
          <a:ext cx="7326085" cy="77776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modifyForm.web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새 소식 수정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556673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등록된 새 소식 내용 수정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등록된 새 소식 상세 내용 수정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원래 등록된 내용으로 돌아가기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체크 박스 클릭 시 공지사항 </a:t>
                      </a: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최상단으로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표시 가능 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클릭 시 등록된 새 소식 수정 가능 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 새 소식 목록 페이지로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4494691"/>
                  </a:ext>
                </a:extLst>
              </a:tr>
            </a:tbl>
          </a:graphicData>
        </a:graphic>
      </p:graphicFrame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9478" y="4076700"/>
            <a:ext cx="8343121" cy="3696046"/>
          </a:xfrm>
          <a:prstGeom prst="rect">
            <a:avLst/>
          </a:prstGeom>
        </p:spPr>
      </p:pic>
      <p:sp>
        <p:nvSpPr>
          <p:cNvPr id="13" name="원호 12">
            <a:extLst>
              <a:ext uri="{FF2B5EF4-FFF2-40B4-BE49-F238E27FC236}">
                <a16:creationId xmlns:a16="http://schemas.microsoft.com/office/drawing/2014/main" id="{6CA1F5BC-07C9-F228-8C29-52A3EC46339A}"/>
              </a:ext>
            </a:extLst>
          </p:cNvPr>
          <p:cNvSpPr/>
          <p:nvPr/>
        </p:nvSpPr>
        <p:spPr>
          <a:xfrm rot="13999673">
            <a:off x="463982" y="4025811"/>
            <a:ext cx="5051083" cy="4453451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0" y="5702906"/>
            <a:ext cx="524572" cy="488728"/>
            <a:chOff x="0" y="0"/>
            <a:chExt cx="812800" cy="812800"/>
          </a:xfrm>
        </p:grpSpPr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6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118662" y="57531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>
            <a:off x="466420" y="5937766"/>
            <a:ext cx="227865" cy="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742885" y="7299258"/>
            <a:ext cx="524572" cy="488728"/>
            <a:chOff x="0" y="0"/>
            <a:chExt cx="812800" cy="812800"/>
          </a:xfrm>
        </p:grpSpPr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2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861547" y="7349452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8218279" y="7534118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8972400" y="7928541"/>
            <a:ext cx="524572" cy="488728"/>
            <a:chOff x="0" y="0"/>
            <a:chExt cx="812800" cy="812800"/>
          </a:xfrm>
        </p:grpSpPr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7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9091062" y="7978735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9242063" y="7711164"/>
            <a:ext cx="5620" cy="226643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8099617" y="4270309"/>
            <a:ext cx="524572" cy="488728"/>
            <a:chOff x="0" y="0"/>
            <a:chExt cx="812800" cy="812800"/>
          </a:xfrm>
        </p:grpSpPr>
        <p:sp>
          <p:nvSpPr>
            <p:cNvPr id="32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3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8218279" y="4320503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8575011" y="4505169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3429" y="6619849"/>
            <a:ext cx="1236430" cy="6012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3429" y="7178224"/>
            <a:ext cx="1124107" cy="105432"/>
          </a:xfrm>
          <a:prstGeom prst="rect">
            <a:avLst/>
          </a:prstGeom>
        </p:spPr>
      </p:pic>
      <p:grpSp>
        <p:nvGrpSpPr>
          <p:cNvPr id="36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2146812" y="7299258"/>
            <a:ext cx="524572" cy="488728"/>
            <a:chOff x="0" y="0"/>
            <a:chExt cx="812800" cy="812800"/>
          </a:xfrm>
        </p:grpSpPr>
        <p:sp>
          <p:nvSpPr>
            <p:cNvPr id="37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8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2265474" y="7349452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1785605" y="7556322"/>
            <a:ext cx="404819" cy="269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43429" y="4165019"/>
            <a:ext cx="504902" cy="17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5557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38771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1.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개요 및 선정 배경 </a:t>
              </a:r>
              <a:endPara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endParaRPr>
            </a:p>
          </p:txBody>
        </p:sp>
      </p:grpSp>
      <p:sp>
        <p:nvSpPr>
          <p:cNvPr id="10" name="TextBox 8"/>
          <p:cNvSpPr txBox="1"/>
          <p:nvPr/>
        </p:nvSpPr>
        <p:spPr>
          <a:xfrm>
            <a:off x="2407444" y="1670149"/>
            <a:ext cx="1052513" cy="1156395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4000"/>
              </a:lnSpc>
            </a:pPr>
            <a:endParaRPr dirty="0">
              <a:latin typeface="맑은 고딕" panose="020B0503020000020004" pitchFamily="50" charset="-127"/>
            </a:endParaRPr>
          </a:p>
        </p:txBody>
      </p:sp>
      <p:sp>
        <p:nvSpPr>
          <p:cNvPr id="14" name="TextBox 19"/>
          <p:cNvSpPr txBox="1"/>
          <p:nvPr/>
        </p:nvSpPr>
        <p:spPr>
          <a:xfrm>
            <a:off x="1270000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1-4.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프로젝트 구조 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Front</a:t>
            </a:r>
            <a:endParaRPr lang="en-US" sz="2000" b="1" dirty="0">
              <a:latin typeface="+mj-ea"/>
              <a:ea typeface="+mj-ea"/>
              <a:cs typeface="Montserrat Bold"/>
              <a:sym typeface="Montserrat Bold"/>
            </a:endParaRPr>
          </a:p>
        </p:txBody>
      </p:sp>
      <p:sp>
        <p:nvSpPr>
          <p:cNvPr id="11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2324100"/>
            <a:ext cx="13770084" cy="7430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231891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4-2-29.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등록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1:1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새 소식 등록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E3B7D9A3-8122-EBD9-E3F7-93D629B22B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3948169"/>
              </p:ext>
            </p:extLst>
          </p:nvPr>
        </p:nvGraphicFramePr>
        <p:xfrm>
          <a:off x="10210801" y="2304520"/>
          <a:ext cx="7326085" cy="77776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writeForm.web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새 소식 등록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556673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관리자에서 등록한 새 소식을 구매자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페이지에 표시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제목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카테고리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내용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첨부 파일 입력 가능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체크 박스 클릭 시 공지사항 </a:t>
                      </a: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최상단으로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표시 가능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입력한 내용 삭제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클릭 시 새 소식 등록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 새 소식 목록 페이지로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4494691"/>
                  </a:ext>
                </a:extLst>
              </a:tr>
            </a:tbl>
          </a:graphicData>
        </a:graphic>
      </p:graphicFrame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302" y="3034529"/>
            <a:ext cx="8490285" cy="5385572"/>
          </a:xfrm>
          <a:prstGeom prst="rect">
            <a:avLst/>
          </a:prstGeom>
        </p:spPr>
      </p:pic>
      <p:grpSp>
        <p:nvGrpSpPr>
          <p:cNvPr id="12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882338" y="3416906"/>
            <a:ext cx="524572" cy="488728"/>
            <a:chOff x="0" y="0"/>
            <a:chExt cx="812800" cy="812800"/>
          </a:xfrm>
        </p:grpSpPr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4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8001000" y="34671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8357732" y="36517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334906" y="7863993"/>
            <a:ext cx="524572" cy="488728"/>
            <a:chOff x="0" y="0"/>
            <a:chExt cx="812800" cy="812800"/>
          </a:xfrm>
        </p:grpSpPr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0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453568" y="7914187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7810300" y="8098853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8863767" y="8585471"/>
            <a:ext cx="524572" cy="488728"/>
            <a:chOff x="0" y="0"/>
            <a:chExt cx="812800" cy="812800"/>
          </a:xfrm>
        </p:grpSpPr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7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8982429" y="8635665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9133430" y="8368094"/>
            <a:ext cx="5620" cy="226643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1185977" y="8535277"/>
            <a:ext cx="524572" cy="488728"/>
            <a:chOff x="0" y="0"/>
            <a:chExt cx="812800" cy="812800"/>
          </a:xfrm>
        </p:grpSpPr>
        <p:sp>
          <p:nvSpPr>
            <p:cNvPr id="31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2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1304639" y="8585471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1455640" y="8317900"/>
            <a:ext cx="5620" cy="226643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원호 34">
            <a:extLst>
              <a:ext uri="{FF2B5EF4-FFF2-40B4-BE49-F238E27FC236}">
                <a16:creationId xmlns:a16="http://schemas.microsoft.com/office/drawing/2014/main" id="{6CA1F5BC-07C9-F228-8C29-52A3EC46339A}"/>
              </a:ext>
            </a:extLst>
          </p:cNvPr>
          <p:cNvSpPr/>
          <p:nvPr/>
        </p:nvSpPr>
        <p:spPr>
          <a:xfrm rot="13999673">
            <a:off x="-130052" y="2894007"/>
            <a:ext cx="7086632" cy="5991578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6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561263" y="5093306"/>
            <a:ext cx="524572" cy="488728"/>
            <a:chOff x="0" y="0"/>
            <a:chExt cx="812800" cy="812800"/>
          </a:xfrm>
        </p:grpSpPr>
        <p:sp>
          <p:nvSpPr>
            <p:cNvPr id="37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8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679925" y="51435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>
            <a:off x="196560" y="5337670"/>
            <a:ext cx="448623" cy="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9138092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4-2-30.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등록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건강 정보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700" y="4533900"/>
            <a:ext cx="8915401" cy="2213637"/>
          </a:xfrm>
          <a:prstGeom prst="rect">
            <a:avLst/>
          </a:prstGeom>
        </p:spPr>
      </p:pic>
      <p:grpSp>
        <p:nvGrpSpPr>
          <p:cNvPr id="12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3843738" y="6328011"/>
            <a:ext cx="524572" cy="488728"/>
            <a:chOff x="0" y="0"/>
            <a:chExt cx="812800" cy="812800"/>
          </a:xfrm>
        </p:grpSpPr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4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3962400" y="6378205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4319132" y="6562871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6015571" y="4454502"/>
            <a:ext cx="524572" cy="488728"/>
            <a:chOff x="0" y="0"/>
            <a:chExt cx="812800" cy="812800"/>
          </a:xfrm>
        </p:grpSpPr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0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6134233" y="4504696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6490965" y="4689362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2167338" y="4964158"/>
            <a:ext cx="524572" cy="488728"/>
            <a:chOff x="0" y="0"/>
            <a:chExt cx="812800" cy="812800"/>
          </a:xfrm>
        </p:grpSpPr>
        <p:sp>
          <p:nvSpPr>
            <p:cNvPr id="29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0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2286000" y="5014352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1806131" y="5221222"/>
            <a:ext cx="404819" cy="269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301168" y="5779106"/>
            <a:ext cx="524572" cy="488728"/>
            <a:chOff x="0" y="0"/>
            <a:chExt cx="812800" cy="812800"/>
          </a:xfrm>
        </p:grpSpPr>
        <p:sp>
          <p:nvSpPr>
            <p:cNvPr id="39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0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419830" y="58293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>
            <a:off x="7776562" y="6016664"/>
            <a:ext cx="910238" cy="41236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3" name="표 42">
            <a:extLst>
              <a:ext uri="{FF2B5EF4-FFF2-40B4-BE49-F238E27FC236}">
                <a16:creationId xmlns:a16="http://schemas.microsoft.com/office/drawing/2014/main" id="{7CFDCA41-7BF4-1BEF-1E52-7D748D95BE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0255960"/>
              </p:ext>
            </p:extLst>
          </p:nvPr>
        </p:nvGraphicFramePr>
        <p:xfrm>
          <a:off x="10215563" y="2295052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list.web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건강 정보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등록된 건강 정보 목록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+mn-lt"/>
                        </a:rPr>
                        <a:t>제목</a:t>
                      </a:r>
                      <a:r>
                        <a:rPr lang="en-US" altLang="ko-KR" dirty="0">
                          <a:latin typeface="+mn-lt"/>
                        </a:rPr>
                        <a:t>, </a:t>
                      </a:r>
                      <a:r>
                        <a:rPr lang="ko-KR" altLang="en-US" dirty="0">
                          <a:latin typeface="+mn-lt"/>
                        </a:rPr>
                        <a:t>내용</a:t>
                      </a:r>
                      <a:r>
                        <a:rPr lang="en-US" altLang="ko-KR" dirty="0">
                          <a:latin typeface="+mn-lt"/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+mn-lt"/>
                        </a:rPr>
                        <a:t>제목 또는 내용 </a:t>
                      </a:r>
                      <a:r>
                        <a:rPr lang="ko-KR" altLang="en-US" dirty="0">
                          <a:latin typeface="+mn-lt"/>
                        </a:rPr>
                        <a:t>별로 상세 검색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해당 건강 정보 상세 페이지 이동 가능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검색된 건강 정보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페이지 수 확인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</a:t>
                      </a:r>
                      <a:r>
                        <a:rPr lang="ko-KR" altLang="en-US" baseline="0" dirty="0"/>
                        <a:t> 건강 정보 등록 페이지로 이동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45292720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4-2-31.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등록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건강 정보 상세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" y="3619500"/>
            <a:ext cx="9220200" cy="4718705"/>
          </a:xfrm>
          <a:prstGeom prst="rect">
            <a:avLst/>
          </a:prstGeom>
        </p:spPr>
      </p:pic>
      <p:sp>
        <p:nvSpPr>
          <p:cNvPr id="13" name="원호 12">
            <a:extLst>
              <a:ext uri="{FF2B5EF4-FFF2-40B4-BE49-F238E27FC236}">
                <a16:creationId xmlns:a16="http://schemas.microsoft.com/office/drawing/2014/main" id="{6CA1F5BC-07C9-F228-8C29-52A3EC46339A}"/>
              </a:ext>
            </a:extLst>
          </p:cNvPr>
          <p:cNvSpPr/>
          <p:nvPr/>
        </p:nvSpPr>
        <p:spPr>
          <a:xfrm rot="2986190">
            <a:off x="-2157636" y="2737126"/>
            <a:ext cx="6924551" cy="6578195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5062938" y="5779106"/>
            <a:ext cx="524572" cy="488728"/>
            <a:chOff x="0" y="0"/>
            <a:chExt cx="812800" cy="812800"/>
          </a:xfrm>
        </p:grpSpPr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6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5181600" y="58293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4701731" y="6036170"/>
            <a:ext cx="404819" cy="269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8587397" y="7988906"/>
            <a:ext cx="524572" cy="488728"/>
            <a:chOff x="0" y="0"/>
            <a:chExt cx="812800" cy="812800"/>
          </a:xfrm>
        </p:grpSpPr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2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8706059" y="80391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9062791" y="82237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9558738" y="7379306"/>
            <a:ext cx="524572" cy="488728"/>
            <a:chOff x="0" y="0"/>
            <a:chExt cx="812800" cy="812800"/>
          </a:xfrm>
        </p:grpSpPr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7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9677400" y="74295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>
            <a:off x="9821024" y="7832085"/>
            <a:ext cx="0" cy="27483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653270" y="8471623"/>
            <a:ext cx="524572" cy="488728"/>
            <a:chOff x="0" y="0"/>
            <a:chExt cx="812800" cy="812800"/>
          </a:xfrm>
        </p:grpSpPr>
        <p:sp>
          <p:nvSpPr>
            <p:cNvPr id="31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2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71932" y="8521817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922933" y="8254246"/>
            <a:ext cx="5620" cy="226643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5" name="표 34">
            <a:extLst>
              <a:ext uri="{FF2B5EF4-FFF2-40B4-BE49-F238E27FC236}">
                <a16:creationId xmlns:a16="http://schemas.microsoft.com/office/drawing/2014/main" id="{7CFDCA41-7BF4-1BEF-1E52-7D748D95BE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4141420"/>
              </p:ext>
            </p:extLst>
          </p:nvPr>
        </p:nvGraphicFramePr>
        <p:xfrm>
          <a:off x="10215563" y="2295052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view.web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건강 정보 상세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등록된 건강 정보 상세 내용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+mn-lt"/>
                        </a:rPr>
                        <a:t> 등록 된 건강 정보 상세 이미지 확인 가능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등록된 해당 건강 정보 삭제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클릭 시 등록된 해당 건강 정보 수정 페이지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</a:t>
                      </a:r>
                      <a:r>
                        <a:rPr lang="ko-KR" altLang="en-US" baseline="0" dirty="0"/>
                        <a:t> 건강 정보 목록 페이지로 이동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1027206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4-2-32.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등록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건강 정보 수정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E3B7D9A3-8122-EBD9-E3F7-93D629B22B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2907467"/>
              </p:ext>
            </p:extLst>
          </p:nvPr>
        </p:nvGraphicFramePr>
        <p:xfrm>
          <a:off x="10210801" y="2304520"/>
          <a:ext cx="7326085" cy="77776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modifyForm.web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건강 정보 수정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556673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등록 되어 있는 건강 정보 수정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등록 된 제목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첨부 파일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수정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클릭 시 등록 되어 있는 첨부 파일 다운로드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원래 등록된 내용으로 돌아가기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클릭 시 건강 정보 내용 수정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 건강 정보 목록 페이지로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4494691"/>
                  </a:ext>
                </a:extLst>
              </a:tr>
            </a:tbl>
          </a:graphicData>
        </a:graphic>
      </p:graphicFrame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600" y="4381500"/>
            <a:ext cx="9217478" cy="2743200"/>
          </a:xfrm>
          <a:prstGeom prst="rect">
            <a:avLst/>
          </a:prstGeom>
        </p:spPr>
      </p:pic>
      <p:grpSp>
        <p:nvGrpSpPr>
          <p:cNvPr id="13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815818" y="6464906"/>
            <a:ext cx="524572" cy="488728"/>
            <a:chOff x="0" y="0"/>
            <a:chExt cx="812800" cy="812800"/>
          </a:xfrm>
        </p:grpSpPr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5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934480" y="65151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8291212" y="66997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9261292" y="5779106"/>
            <a:ext cx="524572" cy="488728"/>
            <a:chOff x="0" y="0"/>
            <a:chExt cx="812800" cy="812800"/>
          </a:xfrm>
        </p:grpSpPr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2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9379954" y="58293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>
            <a:off x="9523578" y="6231885"/>
            <a:ext cx="0" cy="27483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1862538" y="6464906"/>
            <a:ext cx="524572" cy="488728"/>
            <a:chOff x="0" y="0"/>
            <a:chExt cx="812800" cy="812800"/>
          </a:xfrm>
        </p:grpSpPr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7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1981200" y="65151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1501331" y="6721970"/>
            <a:ext cx="404819" cy="269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2243220" y="5953546"/>
            <a:ext cx="524572" cy="488728"/>
            <a:chOff x="0" y="0"/>
            <a:chExt cx="812800" cy="812800"/>
          </a:xfrm>
        </p:grpSpPr>
        <p:sp>
          <p:nvSpPr>
            <p:cNvPr id="31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2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2361882" y="600374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1882013" y="6210610"/>
            <a:ext cx="404819" cy="269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원호 34">
            <a:extLst>
              <a:ext uri="{FF2B5EF4-FFF2-40B4-BE49-F238E27FC236}">
                <a16:creationId xmlns:a16="http://schemas.microsoft.com/office/drawing/2014/main" id="{6CA1F5BC-07C9-F228-8C29-52A3EC46339A}"/>
              </a:ext>
            </a:extLst>
          </p:cNvPr>
          <p:cNvSpPr/>
          <p:nvPr/>
        </p:nvSpPr>
        <p:spPr>
          <a:xfrm rot="14091166">
            <a:off x="589393" y="4571512"/>
            <a:ext cx="2500052" cy="2363175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6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1476" y="5409774"/>
            <a:ext cx="524572" cy="488728"/>
            <a:chOff x="0" y="0"/>
            <a:chExt cx="812800" cy="812800"/>
          </a:xfrm>
        </p:grpSpPr>
        <p:sp>
          <p:nvSpPr>
            <p:cNvPr id="37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8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120138" y="545996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>
            <a:off x="365848" y="5647332"/>
            <a:ext cx="263194" cy="2956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9274976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4-2-33.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등록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성분 사전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" y="4000500"/>
            <a:ext cx="9211902" cy="4495800"/>
          </a:xfrm>
          <a:prstGeom prst="rect">
            <a:avLst/>
          </a:prstGeom>
        </p:spPr>
      </p:pic>
      <p:grpSp>
        <p:nvGrpSpPr>
          <p:cNvPr id="13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3727220" y="7982172"/>
            <a:ext cx="524572" cy="488728"/>
            <a:chOff x="0" y="0"/>
            <a:chExt cx="812800" cy="812800"/>
          </a:xfrm>
        </p:grpSpPr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5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3845882" y="8032366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4202614" y="8217032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8034738" y="7715604"/>
            <a:ext cx="524572" cy="488728"/>
            <a:chOff x="0" y="0"/>
            <a:chExt cx="812800" cy="812800"/>
          </a:xfrm>
        </p:grpSpPr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1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8153400" y="776579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8510132" y="7734300"/>
            <a:ext cx="252868" cy="218862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5520138" y="4102706"/>
            <a:ext cx="524572" cy="488728"/>
            <a:chOff x="0" y="0"/>
            <a:chExt cx="812800" cy="812800"/>
          </a:xfrm>
        </p:grpSpPr>
        <p:sp>
          <p:nvSpPr>
            <p:cNvPr id="25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6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5638800" y="41529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5995532" y="43375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2319738" y="4699738"/>
            <a:ext cx="524572" cy="488728"/>
            <a:chOff x="0" y="0"/>
            <a:chExt cx="812800" cy="812800"/>
          </a:xfrm>
        </p:grpSpPr>
        <p:sp>
          <p:nvSpPr>
            <p:cNvPr id="30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1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2438400" y="4749932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1958531" y="4956802"/>
            <a:ext cx="404819" cy="269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4" name="표 33">
            <a:extLst>
              <a:ext uri="{FF2B5EF4-FFF2-40B4-BE49-F238E27FC236}">
                <a16:creationId xmlns:a16="http://schemas.microsoft.com/office/drawing/2014/main" id="{7CFDCA41-7BF4-1BEF-1E52-7D748D95BE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0551776"/>
              </p:ext>
            </p:extLst>
          </p:nvPr>
        </p:nvGraphicFramePr>
        <p:xfrm>
          <a:off x="10215563" y="2295052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list.web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성분 사전 목록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등록된 성분 사전 상세 내용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+mn-lt"/>
                        </a:rPr>
                        <a:t>제목</a:t>
                      </a:r>
                      <a:r>
                        <a:rPr lang="en-US" altLang="ko-KR" dirty="0">
                          <a:latin typeface="+mn-lt"/>
                        </a:rPr>
                        <a:t>, </a:t>
                      </a:r>
                      <a:r>
                        <a:rPr lang="ko-KR" altLang="en-US" dirty="0">
                          <a:latin typeface="+mn-lt"/>
                        </a:rPr>
                        <a:t>내용</a:t>
                      </a:r>
                      <a:r>
                        <a:rPr lang="en-US" altLang="ko-KR" dirty="0">
                          <a:latin typeface="+mn-lt"/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+mn-lt"/>
                        </a:rPr>
                        <a:t>제목 또는 내용 </a:t>
                      </a:r>
                      <a:r>
                        <a:rPr lang="ko-KR" altLang="en-US" dirty="0">
                          <a:latin typeface="+mn-lt"/>
                        </a:rPr>
                        <a:t>별로 상세 검색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등록된 성분 사전 상세 페이지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클릭 시 성분 사전 등록 페이지로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 성분 사전</a:t>
                      </a:r>
                      <a:r>
                        <a:rPr lang="en-US" altLang="ko-KR" dirty="0"/>
                        <a:t>,</a:t>
                      </a:r>
                      <a:r>
                        <a:rPr lang="en-US" altLang="ko-KR" baseline="0" dirty="0"/>
                        <a:t> </a:t>
                      </a:r>
                      <a:r>
                        <a:rPr lang="ko-KR" altLang="en-US" baseline="0" dirty="0"/>
                        <a:t>페이지 수 확인 가능</a:t>
                      </a: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41599361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4-2-34.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등록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성분 사전 상세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" y="3793026"/>
            <a:ext cx="9211902" cy="4964145"/>
          </a:xfrm>
          <a:prstGeom prst="rect">
            <a:avLst/>
          </a:prstGeom>
        </p:spPr>
      </p:pic>
      <p:grpSp>
        <p:nvGrpSpPr>
          <p:cNvPr id="14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301168" y="8141306"/>
            <a:ext cx="524572" cy="488728"/>
            <a:chOff x="0" y="0"/>
            <a:chExt cx="812800" cy="812800"/>
          </a:xfrm>
        </p:grpSpPr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6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419830" y="81915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7776562" y="83761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9164184" y="8798243"/>
            <a:ext cx="524572" cy="488728"/>
            <a:chOff x="0" y="0"/>
            <a:chExt cx="812800" cy="812800"/>
          </a:xfrm>
        </p:grpSpPr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2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9282846" y="8848437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9419626" y="8584216"/>
            <a:ext cx="13688" cy="317003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2048357" y="8210508"/>
            <a:ext cx="524572" cy="488728"/>
            <a:chOff x="0" y="0"/>
            <a:chExt cx="812800" cy="812800"/>
          </a:xfrm>
        </p:grpSpPr>
        <p:sp>
          <p:nvSpPr>
            <p:cNvPr id="27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8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2167019" y="8260702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1687150" y="8467572"/>
            <a:ext cx="404819" cy="269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5748738" y="6236306"/>
            <a:ext cx="524572" cy="488728"/>
            <a:chOff x="0" y="0"/>
            <a:chExt cx="812800" cy="812800"/>
          </a:xfrm>
        </p:grpSpPr>
        <p:sp>
          <p:nvSpPr>
            <p:cNvPr id="32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3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5867400" y="62865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5387531" y="6493370"/>
            <a:ext cx="404819" cy="269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6" name="표 35">
            <a:extLst>
              <a:ext uri="{FF2B5EF4-FFF2-40B4-BE49-F238E27FC236}">
                <a16:creationId xmlns:a16="http://schemas.microsoft.com/office/drawing/2014/main" id="{7CFDCA41-7BF4-1BEF-1E52-7D748D95BE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1785101"/>
              </p:ext>
            </p:extLst>
          </p:nvPr>
        </p:nvGraphicFramePr>
        <p:xfrm>
          <a:off x="10215563" y="2295052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view.web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성분 사전 목록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등록된 성분 사전 상세 내용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+mn-lt"/>
                        </a:rPr>
                        <a:t>등록된 성분 사전 첨부 파일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등록된 성분 사전 삭제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클릭 시 성분 사전 수정 페이지로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 성분 사전 목록 페이지로 이동 가능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27685985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4-2-35.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등록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성분 사전 수정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E3B7D9A3-8122-EBD9-E3F7-93D629B22B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3800903"/>
              </p:ext>
            </p:extLst>
          </p:nvPr>
        </p:nvGraphicFramePr>
        <p:xfrm>
          <a:off x="10210801" y="2304520"/>
          <a:ext cx="7326085" cy="77776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modifyForm.web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성분 사전 수정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556673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등록 되어 성분 사전 수정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등록된 성분 사전 내용 수정 가능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클릭 시 등록 되어 있는 첨부 파일 다운로드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원래 등록된 내용으로 돌아가기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클릭 시 성분 사전 수정 페이지로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 성분 사전 목록 페이지로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4494691"/>
                  </a:ext>
                </a:extLst>
              </a:tr>
            </a:tbl>
          </a:graphicData>
        </a:graphic>
      </p:graphicFrame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1" y="4431753"/>
            <a:ext cx="9145486" cy="3226347"/>
          </a:xfrm>
          <a:prstGeom prst="rect">
            <a:avLst/>
          </a:prstGeom>
        </p:spPr>
      </p:pic>
      <p:grpSp>
        <p:nvGrpSpPr>
          <p:cNvPr id="12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425138" y="6998306"/>
            <a:ext cx="524572" cy="488728"/>
            <a:chOff x="0" y="0"/>
            <a:chExt cx="812800" cy="812800"/>
          </a:xfrm>
        </p:grpSpPr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5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543800" y="70485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7900532" y="72331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9109429" y="7702875"/>
            <a:ext cx="524572" cy="488728"/>
            <a:chOff x="0" y="0"/>
            <a:chExt cx="812800" cy="812800"/>
          </a:xfrm>
        </p:grpSpPr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1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9228091" y="7753069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9364871" y="7488848"/>
            <a:ext cx="13688" cy="317003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1938738" y="7016598"/>
            <a:ext cx="524572" cy="488728"/>
            <a:chOff x="0" y="0"/>
            <a:chExt cx="812800" cy="812800"/>
          </a:xfrm>
        </p:grpSpPr>
        <p:sp>
          <p:nvSpPr>
            <p:cNvPr id="25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6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2057400" y="7066792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1577531" y="7273662"/>
            <a:ext cx="404819" cy="269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2548338" y="6452858"/>
            <a:ext cx="524572" cy="488728"/>
            <a:chOff x="0" y="0"/>
            <a:chExt cx="812800" cy="812800"/>
          </a:xfrm>
        </p:grpSpPr>
        <p:sp>
          <p:nvSpPr>
            <p:cNvPr id="30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1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2667000" y="6503052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2187131" y="6709922"/>
            <a:ext cx="404819" cy="269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원호 33">
            <a:extLst>
              <a:ext uri="{FF2B5EF4-FFF2-40B4-BE49-F238E27FC236}">
                <a16:creationId xmlns:a16="http://schemas.microsoft.com/office/drawing/2014/main" id="{6CA1F5BC-07C9-F228-8C29-52A3EC46339A}"/>
              </a:ext>
            </a:extLst>
          </p:cNvPr>
          <p:cNvSpPr/>
          <p:nvPr/>
        </p:nvSpPr>
        <p:spPr>
          <a:xfrm rot="14091166">
            <a:off x="501516" y="4982814"/>
            <a:ext cx="2629025" cy="2257763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5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5695" y="5779106"/>
            <a:ext cx="524572" cy="488728"/>
            <a:chOff x="0" y="0"/>
            <a:chExt cx="812800" cy="812800"/>
          </a:xfrm>
        </p:grpSpPr>
        <p:sp>
          <p:nvSpPr>
            <p:cNvPr id="36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124357" y="58293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>
            <a:off x="481089" y="6016664"/>
            <a:ext cx="204783" cy="6806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6229258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4-2-36.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등록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성분 사전 등록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E3B7D9A3-8122-EBD9-E3F7-93D629B22B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0703800"/>
              </p:ext>
            </p:extLst>
          </p:nvPr>
        </p:nvGraphicFramePr>
        <p:xfrm>
          <a:off x="10210801" y="2304520"/>
          <a:ext cx="7326085" cy="77776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writeForm.web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성분 사전 등록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556673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관리자가 등록한 성분 사전을 구매자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화면에 표시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성분 사전 제목 입력 가능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성분 사전 첨부 파일 업로드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입력한 내용 삭제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클릭 시 성분 사전 등록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 성분 사전 목록 페이지로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4494691"/>
                  </a:ext>
                </a:extLst>
              </a:tr>
            </a:tbl>
          </a:graphicData>
        </a:graphic>
      </p:graphicFrame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1" y="4406353"/>
            <a:ext cx="9208924" cy="2718347"/>
          </a:xfrm>
          <a:prstGeom prst="rect">
            <a:avLst/>
          </a:prstGeom>
        </p:spPr>
      </p:pic>
      <p:grpSp>
        <p:nvGrpSpPr>
          <p:cNvPr id="14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515553" y="6464906"/>
            <a:ext cx="524572" cy="488728"/>
            <a:chOff x="0" y="0"/>
            <a:chExt cx="812800" cy="812800"/>
          </a:xfrm>
        </p:grpSpPr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6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634215" y="65151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7990947" y="66997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9244315" y="7300627"/>
            <a:ext cx="524572" cy="488728"/>
            <a:chOff x="0" y="0"/>
            <a:chExt cx="812800" cy="812800"/>
          </a:xfrm>
        </p:grpSpPr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2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9362977" y="7350821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9499757" y="7086600"/>
            <a:ext cx="13688" cy="317003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2014938" y="6493415"/>
            <a:ext cx="524572" cy="488728"/>
            <a:chOff x="0" y="0"/>
            <a:chExt cx="812800" cy="812800"/>
          </a:xfrm>
        </p:grpSpPr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7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2133600" y="6543609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1653731" y="6750479"/>
            <a:ext cx="404819" cy="269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2367675" y="5627719"/>
            <a:ext cx="524572" cy="488728"/>
            <a:chOff x="0" y="0"/>
            <a:chExt cx="812800" cy="812800"/>
          </a:xfrm>
        </p:grpSpPr>
        <p:sp>
          <p:nvSpPr>
            <p:cNvPr id="31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2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2486337" y="5677913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2006468" y="5884783"/>
            <a:ext cx="404819" cy="269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2153290" y="5096839"/>
            <a:ext cx="524572" cy="488728"/>
            <a:chOff x="0" y="0"/>
            <a:chExt cx="812800" cy="812800"/>
          </a:xfrm>
        </p:grpSpPr>
        <p:sp>
          <p:nvSpPr>
            <p:cNvPr id="36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2271952" y="5147033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1792083" y="5353903"/>
            <a:ext cx="404819" cy="269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6958224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4-2-37.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등록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소개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" y="4377938"/>
            <a:ext cx="9146867" cy="2441962"/>
          </a:xfrm>
          <a:prstGeom prst="rect">
            <a:avLst/>
          </a:prstGeom>
        </p:spPr>
      </p:pic>
      <p:grpSp>
        <p:nvGrpSpPr>
          <p:cNvPr id="14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3701820" y="6236306"/>
            <a:ext cx="524572" cy="488728"/>
            <a:chOff x="0" y="0"/>
            <a:chExt cx="812800" cy="812800"/>
          </a:xfrm>
        </p:grpSpPr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6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3820482" y="62865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4177214" y="64711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4834338" y="4376954"/>
            <a:ext cx="524572" cy="488728"/>
            <a:chOff x="0" y="0"/>
            <a:chExt cx="812800" cy="812800"/>
          </a:xfrm>
        </p:grpSpPr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2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4953000" y="442714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5309732" y="4611814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1938738" y="5111032"/>
            <a:ext cx="524572" cy="488728"/>
            <a:chOff x="0" y="0"/>
            <a:chExt cx="812800" cy="812800"/>
          </a:xfrm>
        </p:grpSpPr>
        <p:sp>
          <p:nvSpPr>
            <p:cNvPr id="31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2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2057400" y="5161226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1577531" y="5368096"/>
            <a:ext cx="404819" cy="269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8566411" y="6210906"/>
            <a:ext cx="524572" cy="488728"/>
            <a:chOff x="0" y="0"/>
            <a:chExt cx="812800" cy="812800"/>
          </a:xfrm>
        </p:grpSpPr>
        <p:sp>
          <p:nvSpPr>
            <p:cNvPr id="36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8685073" y="62611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8814482" y="5881190"/>
            <a:ext cx="14215" cy="458642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0" name="표 39">
            <a:extLst>
              <a:ext uri="{FF2B5EF4-FFF2-40B4-BE49-F238E27FC236}">
                <a16:creationId xmlns:a16="http://schemas.microsoft.com/office/drawing/2014/main" id="{7CFDCA41-7BF4-1BEF-1E52-7D748D95BE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5459073"/>
              </p:ext>
            </p:extLst>
          </p:nvPr>
        </p:nvGraphicFramePr>
        <p:xfrm>
          <a:off x="10215563" y="2295052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list.web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소개 목록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등록한 모든 소개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+mn-lt"/>
                        </a:rPr>
                        <a:t>제목</a:t>
                      </a:r>
                      <a:r>
                        <a:rPr lang="en-US" altLang="ko-KR" dirty="0">
                          <a:latin typeface="+mn-lt"/>
                        </a:rPr>
                        <a:t>, </a:t>
                      </a:r>
                      <a:r>
                        <a:rPr lang="ko-KR" altLang="en-US" dirty="0">
                          <a:latin typeface="+mn-lt"/>
                        </a:rPr>
                        <a:t>내용</a:t>
                      </a:r>
                      <a:r>
                        <a:rPr lang="en-US" altLang="ko-KR" dirty="0">
                          <a:latin typeface="+mn-lt"/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+mn-lt"/>
                        </a:rPr>
                        <a:t>제목 또는 내용 </a:t>
                      </a:r>
                      <a:r>
                        <a:rPr lang="ko-KR" altLang="en-US" dirty="0">
                          <a:latin typeface="+mn-lt"/>
                        </a:rPr>
                        <a:t>별로 상세 검색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해당 소개 상세 페이지로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검색된 소개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페이지 수 확인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 소개 등록 페이지로 이동 가능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54487167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4-2-38.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등록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소개 상세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2705100"/>
            <a:ext cx="5049115" cy="35814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97100" y="6248400"/>
            <a:ext cx="5061815" cy="2821485"/>
          </a:xfrm>
          <a:prstGeom prst="rect">
            <a:avLst/>
          </a:prstGeom>
        </p:spPr>
      </p:pic>
      <p:grpSp>
        <p:nvGrpSpPr>
          <p:cNvPr id="14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5751129" y="8704906"/>
            <a:ext cx="524572" cy="488728"/>
            <a:chOff x="0" y="0"/>
            <a:chExt cx="812800" cy="812800"/>
          </a:xfrm>
        </p:grpSpPr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6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5869791" y="87551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6226523" y="89397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515553" y="8755100"/>
            <a:ext cx="524572" cy="488728"/>
            <a:chOff x="0" y="0"/>
            <a:chExt cx="812800" cy="812800"/>
          </a:xfrm>
        </p:grpSpPr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2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634215" y="8805294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>
            <a:off x="7295753" y="8959382"/>
            <a:ext cx="313560" cy="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2799243" y="8774108"/>
            <a:ext cx="524572" cy="488728"/>
            <a:chOff x="0" y="0"/>
            <a:chExt cx="812800" cy="812800"/>
          </a:xfrm>
        </p:grpSpPr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7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2917905" y="8824302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>
            <a:off x="2579443" y="8978390"/>
            <a:ext cx="313560" cy="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5062938" y="5763488"/>
            <a:ext cx="524572" cy="488728"/>
            <a:chOff x="0" y="0"/>
            <a:chExt cx="812800" cy="812800"/>
          </a:xfrm>
        </p:grpSpPr>
        <p:sp>
          <p:nvSpPr>
            <p:cNvPr id="31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2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5181600" y="5813682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>
            <a:off x="4843138" y="5967770"/>
            <a:ext cx="313560" cy="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6" name="표 35">
            <a:extLst>
              <a:ext uri="{FF2B5EF4-FFF2-40B4-BE49-F238E27FC236}">
                <a16:creationId xmlns:a16="http://schemas.microsoft.com/office/drawing/2014/main" id="{7CFDCA41-7BF4-1BEF-1E52-7D748D95BE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44196"/>
              </p:ext>
            </p:extLst>
          </p:nvPr>
        </p:nvGraphicFramePr>
        <p:xfrm>
          <a:off x="10215563" y="2295052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view.web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소개 상세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등록한 소개 상세 내용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+mn-lt"/>
                        </a:rPr>
                        <a:t>등록한 소개 첨부 파일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등록된 소개 글 삭제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클릭 시 소개 수정 페이지로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 소개 목록 페이지로 이동 가능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520265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38771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1.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개요 및 선정 배경 </a:t>
              </a:r>
              <a:endPara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endParaRPr>
            </a:p>
          </p:txBody>
        </p:sp>
      </p:grpSp>
      <p:sp>
        <p:nvSpPr>
          <p:cNvPr id="10" name="TextBox 8"/>
          <p:cNvSpPr txBox="1"/>
          <p:nvPr/>
        </p:nvSpPr>
        <p:spPr>
          <a:xfrm>
            <a:off x="2407444" y="1670149"/>
            <a:ext cx="1052513" cy="1156395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4000"/>
              </a:lnSpc>
            </a:pPr>
            <a:endParaRPr dirty="0">
              <a:latin typeface="맑은 고딕" panose="020B0503020000020004" pitchFamily="50" charset="-127"/>
            </a:endParaRPr>
          </a:p>
        </p:txBody>
      </p:sp>
      <p:sp>
        <p:nvSpPr>
          <p:cNvPr id="14" name="TextBox 19"/>
          <p:cNvSpPr txBox="1"/>
          <p:nvPr/>
        </p:nvSpPr>
        <p:spPr>
          <a:xfrm>
            <a:off x="1270000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1-4.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프로젝트 구조 </a:t>
            </a:r>
            <a:r>
              <a:rPr lang="en-US" altLang="ko-KR" sz="2000" b="1" dirty="0" err="1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Backoffice</a:t>
            </a:r>
            <a:endParaRPr lang="en-US" sz="2000" b="1" dirty="0">
              <a:latin typeface="+mj-ea"/>
              <a:ea typeface="+mj-ea"/>
              <a:cs typeface="Montserrat Bold"/>
              <a:sym typeface="Montserrat Bold"/>
            </a:endParaRPr>
          </a:p>
        </p:txBody>
      </p:sp>
      <p:sp>
        <p:nvSpPr>
          <p:cNvPr id="11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2324100"/>
            <a:ext cx="13770084" cy="7427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510669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4-2-39.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등록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소개 수정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600" y="4457700"/>
            <a:ext cx="8401787" cy="2653994"/>
          </a:xfrm>
          <a:prstGeom prst="rect">
            <a:avLst/>
          </a:prstGeom>
        </p:spPr>
      </p:pic>
      <p:grpSp>
        <p:nvGrpSpPr>
          <p:cNvPr id="14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196538" y="6603009"/>
            <a:ext cx="524572" cy="488728"/>
            <a:chOff x="0" y="0"/>
            <a:chExt cx="812800" cy="812800"/>
          </a:xfrm>
        </p:grpSpPr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6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315200" y="6653203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7671932" y="6837869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8776056" y="7317780"/>
            <a:ext cx="524572" cy="488728"/>
            <a:chOff x="0" y="0"/>
            <a:chExt cx="812800" cy="812800"/>
          </a:xfrm>
        </p:grpSpPr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2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8894718" y="7367974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9024127" y="6988064"/>
            <a:ext cx="14215" cy="458642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2178023" y="6568538"/>
            <a:ext cx="524572" cy="488728"/>
            <a:chOff x="0" y="0"/>
            <a:chExt cx="812800" cy="812800"/>
          </a:xfrm>
        </p:grpSpPr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7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2296685" y="6618732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1816816" y="6825602"/>
            <a:ext cx="404819" cy="269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원호 29">
            <a:extLst>
              <a:ext uri="{FF2B5EF4-FFF2-40B4-BE49-F238E27FC236}">
                <a16:creationId xmlns:a16="http://schemas.microsoft.com/office/drawing/2014/main" id="{6CA1F5BC-07C9-F228-8C29-52A3EC46339A}"/>
              </a:ext>
            </a:extLst>
          </p:cNvPr>
          <p:cNvSpPr/>
          <p:nvPr/>
        </p:nvSpPr>
        <p:spPr>
          <a:xfrm rot="14091166">
            <a:off x="660859" y="4739387"/>
            <a:ext cx="2629025" cy="2257763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1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13731" y="5474306"/>
            <a:ext cx="524572" cy="488728"/>
            <a:chOff x="0" y="0"/>
            <a:chExt cx="812800" cy="812800"/>
          </a:xfrm>
        </p:grpSpPr>
        <p:sp>
          <p:nvSpPr>
            <p:cNvPr id="32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3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132393" y="55245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489125" y="5676900"/>
            <a:ext cx="331021" cy="34964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8" name="표 37">
            <a:extLst>
              <a:ext uri="{FF2B5EF4-FFF2-40B4-BE49-F238E27FC236}">
                <a16:creationId xmlns:a16="http://schemas.microsoft.com/office/drawing/2014/main" id="{7CFDCA41-7BF4-1BEF-1E52-7D748D95BE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1294981"/>
              </p:ext>
            </p:extLst>
          </p:nvPr>
        </p:nvGraphicFramePr>
        <p:xfrm>
          <a:off x="10215563" y="2295052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modifyForm.web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소개 수정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등록한 소개 상세 내용 수정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+mn-lt"/>
                        </a:rPr>
                        <a:t>등록된 내용 확인</a:t>
                      </a:r>
                      <a:r>
                        <a:rPr lang="en-US" altLang="ko-KR" dirty="0">
                          <a:latin typeface="+mn-lt"/>
                        </a:rPr>
                        <a:t>, </a:t>
                      </a:r>
                      <a:r>
                        <a:rPr lang="ko-KR" altLang="en-US" dirty="0">
                          <a:latin typeface="+mn-lt"/>
                        </a:rPr>
                        <a:t>수정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원래 등록된 내용으로 돌아가기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클릭 시 등록된 소개 수정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 소개 목록 페이지로 이동 가능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59815019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4-2-40.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등록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소개 등록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0698" y="4457700"/>
            <a:ext cx="8441590" cy="2209800"/>
          </a:xfrm>
          <a:prstGeom prst="rect">
            <a:avLst/>
          </a:prstGeom>
        </p:spPr>
      </p:pic>
      <p:grpSp>
        <p:nvGrpSpPr>
          <p:cNvPr id="12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301168" y="6210433"/>
            <a:ext cx="524572" cy="488728"/>
            <a:chOff x="0" y="0"/>
            <a:chExt cx="812800" cy="812800"/>
          </a:xfrm>
        </p:grpSpPr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4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419830" y="6260627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7776562" y="6445293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8778412" y="6979303"/>
            <a:ext cx="524572" cy="488728"/>
            <a:chOff x="0" y="0"/>
            <a:chExt cx="812800" cy="812800"/>
          </a:xfrm>
        </p:grpSpPr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0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8897074" y="7029497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9026483" y="6649587"/>
            <a:ext cx="14215" cy="458642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2014938" y="6113963"/>
            <a:ext cx="524572" cy="488728"/>
            <a:chOff x="0" y="0"/>
            <a:chExt cx="812800" cy="812800"/>
          </a:xfrm>
        </p:grpSpPr>
        <p:sp>
          <p:nvSpPr>
            <p:cNvPr id="24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5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2133600" y="6164157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1653731" y="6371027"/>
            <a:ext cx="404819" cy="269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원호 27">
            <a:extLst>
              <a:ext uri="{FF2B5EF4-FFF2-40B4-BE49-F238E27FC236}">
                <a16:creationId xmlns:a16="http://schemas.microsoft.com/office/drawing/2014/main" id="{6CA1F5BC-07C9-F228-8C29-52A3EC46339A}"/>
              </a:ext>
            </a:extLst>
          </p:cNvPr>
          <p:cNvSpPr/>
          <p:nvPr/>
        </p:nvSpPr>
        <p:spPr>
          <a:xfrm rot="14091166">
            <a:off x="716397" y="4748736"/>
            <a:ext cx="2629025" cy="2257763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9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5366" y="5474306"/>
            <a:ext cx="524572" cy="488728"/>
            <a:chOff x="0" y="0"/>
            <a:chExt cx="812800" cy="812800"/>
          </a:xfrm>
        </p:grpSpPr>
        <p:sp>
          <p:nvSpPr>
            <p:cNvPr id="30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1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124028" y="55245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480760" y="57091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4" name="표 33">
            <a:extLst>
              <a:ext uri="{FF2B5EF4-FFF2-40B4-BE49-F238E27FC236}">
                <a16:creationId xmlns:a16="http://schemas.microsoft.com/office/drawing/2014/main" id="{7CFDCA41-7BF4-1BEF-1E52-7D748D95BE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5118767"/>
              </p:ext>
            </p:extLst>
          </p:nvPr>
        </p:nvGraphicFramePr>
        <p:xfrm>
          <a:off x="10215563" y="2295052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writeForm.web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소개 등록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관리자가 등록한 소개를 구매자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화면에 표시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+mn-lt"/>
                        </a:rPr>
                        <a:t>제목</a:t>
                      </a:r>
                      <a:r>
                        <a:rPr lang="en-US" altLang="ko-KR" dirty="0">
                          <a:latin typeface="+mn-lt"/>
                        </a:rPr>
                        <a:t>, </a:t>
                      </a:r>
                      <a:r>
                        <a:rPr lang="ko-KR" altLang="en-US" dirty="0">
                          <a:latin typeface="+mn-lt"/>
                        </a:rPr>
                        <a:t>첨부파일 입력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입력한 내용 삭제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클릭 시 입력한 소개 등록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 소개 목록 페이지로 이동 가능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1115763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4-2-41.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통계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회원별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통계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283" y="3368410"/>
            <a:ext cx="9718420" cy="4388380"/>
          </a:xfrm>
          <a:prstGeom prst="rect">
            <a:avLst/>
          </a:prstGeom>
        </p:spPr>
      </p:pic>
      <p:grpSp>
        <p:nvGrpSpPr>
          <p:cNvPr id="19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5136264" y="5543508"/>
            <a:ext cx="524572" cy="488728"/>
            <a:chOff x="0" y="0"/>
            <a:chExt cx="812800" cy="812800"/>
          </a:xfrm>
        </p:grpSpPr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1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743" y="3387460"/>
            <a:ext cx="268871" cy="480404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5254926" y="5593702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5611658" y="5778368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7CFDCA41-7BF4-1BEF-1E52-7D748D95BE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1937217"/>
              </p:ext>
            </p:extLst>
          </p:nvPr>
        </p:nvGraphicFramePr>
        <p:xfrm>
          <a:off x="10215563" y="2295052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/console/statistics/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index.web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err="1">
                          <a:latin typeface="맑은 고딕" panose="020B0503020000020004" pitchFamily="50" charset="-127"/>
                        </a:rPr>
                        <a:t>회원별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 통계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가입한 회원의 성별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연령별로 통계 확인 가능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2140586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baseline="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+mn-lt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회원 가입한 남성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나이대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통계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2063756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회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원 가입한 여성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나이대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통계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</a:tbl>
          </a:graphicData>
        </a:graphic>
      </p:graphicFrame>
      <p:grpSp>
        <p:nvGrpSpPr>
          <p:cNvPr id="13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214568" y="5474306"/>
            <a:ext cx="524572" cy="488728"/>
            <a:chOff x="0" y="0"/>
            <a:chExt cx="812800" cy="812800"/>
          </a:xfrm>
        </p:grpSpPr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5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333230" y="55245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689962" y="57091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6262564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4-2-42.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통계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인기 상품 통계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016" y="3391152"/>
            <a:ext cx="9707688" cy="4963552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7CFDCA41-7BF4-1BEF-1E52-7D748D95BE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8316683"/>
              </p:ext>
            </p:extLst>
          </p:nvPr>
        </p:nvGraphicFramePr>
        <p:xfrm>
          <a:off x="10215563" y="2295052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/console/statistics/index1.web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인기 상품 통계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월마다 판매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1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등인 인기 상품명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판매 개수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2140586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baseline="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+mn-lt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해당 상품의 판매량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2063756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해당 그래프가 어떤 상품인지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</a:tbl>
          </a:graphicData>
        </a:graphic>
      </p:graphicFrame>
      <p:grpSp>
        <p:nvGrpSpPr>
          <p:cNvPr id="13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1862538" y="5245706"/>
            <a:ext cx="524572" cy="488728"/>
            <a:chOff x="0" y="0"/>
            <a:chExt cx="812800" cy="812800"/>
          </a:xfrm>
        </p:grpSpPr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5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1981200" y="52959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2337932" y="54805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9219702" y="5665756"/>
            <a:ext cx="524572" cy="488728"/>
            <a:chOff x="0" y="0"/>
            <a:chExt cx="812800" cy="812800"/>
          </a:xfrm>
        </p:grpSpPr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1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9338364" y="571595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8856926" y="5895967"/>
            <a:ext cx="417020" cy="269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8157" y="3571634"/>
            <a:ext cx="466790" cy="5762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081033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4-2-43.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통계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수익 통계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600" y="4152900"/>
            <a:ext cx="8753829" cy="2946153"/>
          </a:xfrm>
          <a:prstGeom prst="rect">
            <a:avLst/>
          </a:prstGeom>
        </p:spPr>
      </p:pic>
      <p:grpSp>
        <p:nvGrpSpPr>
          <p:cNvPr id="16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6205938" y="4102706"/>
            <a:ext cx="524572" cy="488728"/>
            <a:chOff x="0" y="0"/>
            <a:chExt cx="812800" cy="812800"/>
          </a:xfrm>
        </p:grpSpPr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9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6324600" y="41529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5844731" y="4359770"/>
            <a:ext cx="404819" cy="269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188972" y="5702906"/>
            <a:ext cx="524572" cy="488728"/>
            <a:chOff x="0" y="0"/>
            <a:chExt cx="812800" cy="812800"/>
          </a:xfrm>
        </p:grpSpPr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4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307634" y="57531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7664366" y="59377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7CFDCA41-7BF4-1BEF-1E52-7D748D95BE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0816893"/>
              </p:ext>
            </p:extLst>
          </p:nvPr>
        </p:nvGraphicFramePr>
        <p:xfrm>
          <a:off x="10215563" y="2295052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/console/statistics/index2.web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수익 통계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연도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월별로 매출 통계 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2140586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baseline="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 연도 별로 매출 통계 보기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2063756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r>
                        <a:rPr lang="ko-KR" altLang="en-US" dirty="0"/>
                        <a:t> 해당 연도 월별로 매출 통계 보기 가능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48892946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4-2-44.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마이페이지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600" y="4457700"/>
            <a:ext cx="9192908" cy="3219899"/>
          </a:xfrm>
          <a:prstGeom prst="rect">
            <a:avLst/>
          </a:prstGeom>
        </p:spPr>
      </p:pic>
      <p:grpSp>
        <p:nvGrpSpPr>
          <p:cNvPr id="11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3386538" y="4712306"/>
            <a:ext cx="524572" cy="488728"/>
            <a:chOff x="0" y="0"/>
            <a:chExt cx="812800" cy="812800"/>
          </a:xfrm>
        </p:grpSpPr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3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3505200" y="47625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3861932" y="49471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45901" y="5931506"/>
            <a:ext cx="524572" cy="488728"/>
            <a:chOff x="0" y="0"/>
            <a:chExt cx="812800" cy="812800"/>
          </a:xfrm>
        </p:grpSpPr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9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864563" y="59817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1221295" y="61663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58780" y="6454332"/>
            <a:ext cx="524572" cy="488728"/>
            <a:chOff x="0" y="0"/>
            <a:chExt cx="812800" cy="812800"/>
          </a:xfrm>
        </p:grpSpPr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4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877442" y="6504526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1234174" y="6689192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7" name="표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994054"/>
              </p:ext>
            </p:extLst>
          </p:nvPr>
        </p:nvGraphicFramePr>
        <p:xfrm>
          <a:off x="10210801" y="2304520"/>
          <a:ext cx="7326085" cy="6144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myPage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index.web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관리자 </a:t>
                      </a:r>
                      <a:r>
                        <a:rPr lang="ko-KR" altLang="en-US" sz="3000" dirty="0" err="1">
                          <a:latin typeface="맑은 고딕" panose="020B0503020000020004" pitchFamily="50" charset="-127"/>
                        </a:rPr>
                        <a:t>마이페이지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해당 관리자의 </a:t>
                      </a: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마이페이지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정보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dirty="0"/>
                        <a:t>로그인 한 관리자 이름 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개인 정보 확인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수정 페이지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비밀번호 페이지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이동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84797380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4-2-45.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마이페이지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개인 정보 확인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/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수정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800" y="2781300"/>
            <a:ext cx="8297433" cy="6677957"/>
          </a:xfrm>
          <a:prstGeom prst="rect">
            <a:avLst/>
          </a:prstGeom>
        </p:spPr>
      </p:pic>
      <p:grpSp>
        <p:nvGrpSpPr>
          <p:cNvPr id="11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2700738" y="8446106"/>
            <a:ext cx="524572" cy="488728"/>
            <a:chOff x="0" y="0"/>
            <a:chExt cx="812800" cy="812800"/>
          </a:xfrm>
        </p:grpSpPr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3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2819400" y="84963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3176132" y="86809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120338" y="8424105"/>
            <a:ext cx="524572" cy="488728"/>
            <a:chOff x="0" y="0"/>
            <a:chExt cx="812800" cy="812800"/>
          </a:xfrm>
        </p:grpSpPr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9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239000" y="8474299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6759131" y="8681169"/>
            <a:ext cx="404819" cy="269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2396103" y="5521251"/>
            <a:ext cx="524572" cy="488728"/>
            <a:chOff x="0" y="0"/>
            <a:chExt cx="812800" cy="812800"/>
          </a:xfrm>
        </p:grpSpPr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4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2514765" y="5571445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2871497" y="5600700"/>
            <a:ext cx="304635" cy="158109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5139138" y="7455506"/>
            <a:ext cx="524572" cy="488728"/>
            <a:chOff x="0" y="0"/>
            <a:chExt cx="812800" cy="812800"/>
          </a:xfrm>
        </p:grpSpPr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9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5401424" y="7186515"/>
            <a:ext cx="24268" cy="492164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5257800" y="75057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aphicFrame>
        <p:nvGraphicFramePr>
          <p:cNvPr id="33" name="표 32">
            <a:extLst>
              <a:ext uri="{FF2B5EF4-FFF2-40B4-BE49-F238E27FC236}">
                <a16:creationId xmlns:a16="http://schemas.microsoft.com/office/drawing/2014/main" id="{7CFDCA41-7BF4-1BEF-1E52-7D748D95BE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523915"/>
              </p:ext>
            </p:extLst>
          </p:nvPr>
        </p:nvGraphicFramePr>
        <p:xfrm>
          <a:off x="10215563" y="2295052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/console/manager/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modifyForm.web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개인 정보 확인 </a:t>
                      </a: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/</a:t>
                      </a:r>
                      <a:r>
                        <a:rPr lang="en-US" altLang="ko-KR" sz="3000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3000" baseline="0" dirty="0">
                          <a:latin typeface="맑은 고딕" panose="020B0503020000020004" pitchFamily="50" charset="-127"/>
                        </a:rPr>
                        <a:t>수정 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관리자의 개인 정보 확인 수정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+mn-lt"/>
                        </a:rPr>
                        <a:t> 입력된 연락처 확인</a:t>
                      </a:r>
                      <a:r>
                        <a:rPr lang="en-US" altLang="ko-KR" dirty="0">
                          <a:latin typeface="+mn-lt"/>
                        </a:rPr>
                        <a:t>, </a:t>
                      </a:r>
                      <a:r>
                        <a:rPr lang="ko-KR" altLang="en-US" dirty="0">
                          <a:latin typeface="+mn-lt"/>
                        </a:rPr>
                        <a:t>수정 가능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입력된 주소 확인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,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주소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수정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클릭 시 입력한 정보로 수정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 </a:t>
                      </a:r>
                      <a:r>
                        <a:rPr lang="ko-KR" altLang="en-US" dirty="0" err="1"/>
                        <a:t>마이페이지로</a:t>
                      </a:r>
                      <a:r>
                        <a:rPr lang="ko-KR" altLang="en-US" dirty="0"/>
                        <a:t> 이동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53429262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4-2-46.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마이페이지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비밀번호 변경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1400" y="2705100"/>
            <a:ext cx="8329302" cy="6096000"/>
          </a:xfrm>
          <a:prstGeom prst="rect">
            <a:avLst/>
          </a:prstGeom>
        </p:spPr>
      </p:pic>
      <p:grpSp>
        <p:nvGrpSpPr>
          <p:cNvPr id="14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2624538" y="7684106"/>
            <a:ext cx="524572" cy="488728"/>
            <a:chOff x="0" y="0"/>
            <a:chExt cx="812800" cy="812800"/>
          </a:xfrm>
        </p:grpSpPr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6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2743200" y="77343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3099932" y="79189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425138" y="7707490"/>
            <a:ext cx="524572" cy="488728"/>
            <a:chOff x="0" y="0"/>
            <a:chExt cx="812800" cy="812800"/>
          </a:xfrm>
        </p:grpSpPr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2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543800" y="7757684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7063931" y="7964554"/>
            <a:ext cx="404819" cy="269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447676" y="3874106"/>
            <a:ext cx="524572" cy="488728"/>
            <a:chOff x="0" y="0"/>
            <a:chExt cx="812800" cy="812800"/>
          </a:xfrm>
        </p:grpSpPr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7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566338" y="39243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7086469" y="4131170"/>
            <a:ext cx="404819" cy="269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839616" y="5237560"/>
            <a:ext cx="524572" cy="488728"/>
            <a:chOff x="0" y="0"/>
            <a:chExt cx="812800" cy="812800"/>
          </a:xfrm>
        </p:grpSpPr>
        <p:sp>
          <p:nvSpPr>
            <p:cNvPr id="31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2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958278" y="5287754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7086469" y="5086086"/>
            <a:ext cx="814063" cy="29263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>
            <a:off x="7135029" y="5609438"/>
            <a:ext cx="860080" cy="410745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7" name="표 36">
            <a:extLst>
              <a:ext uri="{FF2B5EF4-FFF2-40B4-BE49-F238E27FC236}">
                <a16:creationId xmlns:a16="http://schemas.microsoft.com/office/drawing/2014/main" id="{7CFDCA41-7BF4-1BEF-1E52-7D748D95BE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7966201"/>
              </p:ext>
            </p:extLst>
          </p:nvPr>
        </p:nvGraphicFramePr>
        <p:xfrm>
          <a:off x="10215563" y="2295052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/console/manager/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passwd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modifyForm.web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비밀번호 변경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관리자의 비밀번호 변경 가능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+mn-lt"/>
                        </a:rPr>
                        <a:t>입력한 현재 비밀번호와 </a:t>
                      </a:r>
                      <a:r>
                        <a:rPr lang="en-US" altLang="ko-KR" dirty="0">
                          <a:latin typeface="+mn-lt"/>
                        </a:rPr>
                        <a:t>DB</a:t>
                      </a:r>
                      <a:r>
                        <a:rPr lang="ko-KR" altLang="en-US" dirty="0">
                          <a:latin typeface="+mn-lt"/>
                        </a:rPr>
                        <a:t>에 있는 비밀번호가 같아야 함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입력한 신규 비밀번호와 신규 비밀번호 확인이 같아야 함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클릭 시 입력한 새로운 비밀번호로 수정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 </a:t>
                      </a:r>
                      <a:r>
                        <a:rPr lang="ko-KR" altLang="en-US" dirty="0" err="1"/>
                        <a:t>마이페이지로</a:t>
                      </a:r>
                      <a:r>
                        <a:rPr lang="ko-KR" altLang="en-US" dirty="0"/>
                        <a:t> 이동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75836941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00D11A-05CA-E172-36BA-E9521F64D6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2">
            <a:extLst>
              <a:ext uri="{FF2B5EF4-FFF2-40B4-BE49-F238E27FC236}">
                <a16:creationId xmlns:a16="http://schemas.microsoft.com/office/drawing/2014/main" id="{4F4F6D3D-0DE1-B5B9-7240-DB97B4076DDC}"/>
              </a:ext>
            </a:extLst>
          </p:cNvPr>
          <p:cNvGrpSpPr/>
          <p:nvPr/>
        </p:nvGrpSpPr>
        <p:grpSpPr>
          <a:xfrm>
            <a:off x="4533309" y="-88301"/>
            <a:ext cx="13720544" cy="10287000"/>
            <a:chOff x="0" y="0"/>
            <a:chExt cx="3613641" cy="2709333"/>
          </a:xfrm>
        </p:grpSpPr>
        <p:sp>
          <p:nvSpPr>
            <p:cNvPr id="10" name="Freeform 3">
              <a:extLst>
                <a:ext uri="{FF2B5EF4-FFF2-40B4-BE49-F238E27FC236}">
                  <a16:creationId xmlns:a16="http://schemas.microsoft.com/office/drawing/2014/main" id="{2CEE83CA-E3F1-3CEA-F209-BE682178B76B}"/>
                </a:ext>
              </a:extLst>
            </p:cNvPr>
            <p:cNvSpPr/>
            <p:nvPr/>
          </p:nvSpPr>
          <p:spPr>
            <a:xfrm>
              <a:off x="0" y="0"/>
              <a:ext cx="3613641" cy="2709333"/>
            </a:xfrm>
            <a:custGeom>
              <a:avLst/>
              <a:gdLst/>
              <a:ahLst/>
              <a:cxnLst/>
              <a:rect l="l" t="t" r="r" b="b"/>
              <a:pathLst>
                <a:path w="3613641" h="2709333">
                  <a:moveTo>
                    <a:pt x="0" y="0"/>
                  </a:moveTo>
                  <a:lnTo>
                    <a:pt x="3613641" y="0"/>
                  </a:lnTo>
                  <a:lnTo>
                    <a:pt x="361364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3B8AFF"/>
            </a:solidFill>
          </p:spPr>
        </p:sp>
        <p:sp>
          <p:nvSpPr>
            <p:cNvPr id="11" name="TextBox 4">
              <a:extLst>
                <a:ext uri="{FF2B5EF4-FFF2-40B4-BE49-F238E27FC236}">
                  <a16:creationId xmlns:a16="http://schemas.microsoft.com/office/drawing/2014/main" id="{B23FAA2C-48E5-92C0-B6AD-118942A55D40}"/>
                </a:ext>
              </a:extLst>
            </p:cNvPr>
            <p:cNvSpPr txBox="1"/>
            <p:nvPr/>
          </p:nvSpPr>
          <p:spPr>
            <a:xfrm>
              <a:off x="0" y="-57150"/>
              <a:ext cx="3613641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00"/>
                </a:lnSpc>
              </a:pPr>
              <a:endParaRPr dirty="0">
                <a:latin typeface="맑은 고딕" panose="020B0503020000020004" pitchFamily="50" charset="-127"/>
              </a:endParaRPr>
            </a:p>
          </p:txBody>
        </p:sp>
      </p:grpSp>
      <p:sp>
        <p:nvSpPr>
          <p:cNvPr id="6" name="TextBox 6">
            <a:extLst>
              <a:ext uri="{FF2B5EF4-FFF2-40B4-BE49-F238E27FC236}">
                <a16:creationId xmlns:a16="http://schemas.microsoft.com/office/drawing/2014/main" id="{CDB910E2-71B2-EA25-2896-7966F284C657}"/>
              </a:ext>
            </a:extLst>
          </p:cNvPr>
          <p:cNvSpPr txBox="1"/>
          <p:nvPr/>
        </p:nvSpPr>
        <p:spPr>
          <a:xfrm>
            <a:off x="6248400" y="326505"/>
            <a:ext cx="5827070" cy="4946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ko-KR" altLang="en-US" sz="30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프로젝트 수행 결과</a:t>
            </a:r>
            <a:endParaRPr lang="en-US" altLang="ko-KR" sz="3000" b="1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Noto Sans Bold"/>
              <a:sym typeface="Noto Sans Bold"/>
            </a:endParaRPr>
          </a:p>
        </p:txBody>
      </p:sp>
      <p:sp>
        <p:nvSpPr>
          <p:cNvPr id="7" name="AutoShape 7">
            <a:extLst>
              <a:ext uri="{FF2B5EF4-FFF2-40B4-BE49-F238E27FC236}">
                <a16:creationId xmlns:a16="http://schemas.microsoft.com/office/drawing/2014/main" id="{E0B768D6-C736-8FB2-6434-4884BC20538B}"/>
              </a:ext>
            </a:extLst>
          </p:cNvPr>
          <p:cNvSpPr/>
          <p:nvPr/>
        </p:nvSpPr>
        <p:spPr>
          <a:xfrm>
            <a:off x="5374330" y="1047750"/>
            <a:ext cx="12151670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7" name="TextBox 27">
            <a:extLst>
              <a:ext uri="{FF2B5EF4-FFF2-40B4-BE49-F238E27FC236}">
                <a16:creationId xmlns:a16="http://schemas.microsoft.com/office/drawing/2014/main" id="{190D3606-C913-B71A-B0AF-6B4B05182A27}"/>
              </a:ext>
            </a:extLst>
          </p:cNvPr>
          <p:cNvSpPr txBox="1"/>
          <p:nvPr/>
        </p:nvSpPr>
        <p:spPr>
          <a:xfrm>
            <a:off x="13517262" y="2141787"/>
            <a:ext cx="4134195" cy="1138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endParaRPr lang="en-US" sz="6999" b="1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33" name="Freeform 6">
            <a:extLst>
              <a:ext uri="{FF2B5EF4-FFF2-40B4-BE49-F238E27FC236}">
                <a16:creationId xmlns:a16="http://schemas.microsoft.com/office/drawing/2014/main" id="{C9DFBDB3-8D73-F82D-61DC-F9A5A6CEB265}"/>
              </a:ext>
            </a:extLst>
          </p:cNvPr>
          <p:cNvSpPr/>
          <p:nvPr/>
        </p:nvSpPr>
        <p:spPr>
          <a:xfrm>
            <a:off x="5335712" y="275547"/>
            <a:ext cx="716895" cy="676953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/>
          <a:lstStyle/>
          <a:p>
            <a:pPr algn="ctr">
              <a:lnSpc>
                <a:spcPts val="4200"/>
              </a:lnSpc>
            </a:pPr>
            <a:r>
              <a:rPr lang="en-US" altLang="ko-KR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04</a:t>
            </a:r>
          </a:p>
        </p:txBody>
      </p:sp>
      <p:sp>
        <p:nvSpPr>
          <p:cNvPr id="34" name="TextBox 4">
            <a:extLst>
              <a:ext uri="{FF2B5EF4-FFF2-40B4-BE49-F238E27FC236}">
                <a16:creationId xmlns:a16="http://schemas.microsoft.com/office/drawing/2014/main" id="{2620850A-D46C-A673-79B3-D843E87A945C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6612434C-7D6E-E579-DFBE-90ACA7C8AB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0092" y="495300"/>
            <a:ext cx="670512" cy="473719"/>
          </a:xfrm>
          <a:prstGeom prst="rect">
            <a:avLst/>
          </a:prstGeom>
        </p:spPr>
      </p:pic>
      <p:sp>
        <p:nvSpPr>
          <p:cNvPr id="17" name="Freeform 9">
            <a:extLst>
              <a:ext uri="{FF2B5EF4-FFF2-40B4-BE49-F238E27FC236}">
                <a16:creationId xmlns:a16="http://schemas.microsoft.com/office/drawing/2014/main" id="{FF85FBB3-DEAB-C7B1-56C3-DB61871A2737}"/>
              </a:ext>
            </a:extLst>
          </p:cNvPr>
          <p:cNvSpPr/>
          <p:nvPr/>
        </p:nvSpPr>
        <p:spPr>
          <a:xfrm>
            <a:off x="5374330" y="4194620"/>
            <a:ext cx="12151670" cy="1721158"/>
          </a:xfrm>
          <a:custGeom>
            <a:avLst/>
            <a:gdLst/>
            <a:ahLst/>
            <a:cxnLst/>
            <a:rect l="l" t="t" r="r" b="b"/>
            <a:pathLst>
              <a:path w="3200440" h="453309">
                <a:moveTo>
                  <a:pt x="7008" y="0"/>
                </a:moveTo>
                <a:lnTo>
                  <a:pt x="3193432" y="0"/>
                </a:lnTo>
                <a:cubicBezTo>
                  <a:pt x="3195290" y="0"/>
                  <a:pt x="3197073" y="738"/>
                  <a:pt x="3198387" y="2053"/>
                </a:cubicBezTo>
                <a:cubicBezTo>
                  <a:pt x="3199701" y="3367"/>
                  <a:pt x="3200440" y="5149"/>
                  <a:pt x="3200440" y="7008"/>
                </a:cubicBezTo>
                <a:lnTo>
                  <a:pt x="3200440" y="446301"/>
                </a:lnTo>
                <a:cubicBezTo>
                  <a:pt x="3200440" y="448160"/>
                  <a:pt x="3199701" y="449942"/>
                  <a:pt x="3198387" y="451256"/>
                </a:cubicBezTo>
                <a:cubicBezTo>
                  <a:pt x="3197073" y="452571"/>
                  <a:pt x="3195290" y="453309"/>
                  <a:pt x="3193432" y="453309"/>
                </a:cubicBezTo>
                <a:lnTo>
                  <a:pt x="7008" y="453309"/>
                </a:lnTo>
                <a:cubicBezTo>
                  <a:pt x="5149" y="453309"/>
                  <a:pt x="3367" y="452571"/>
                  <a:pt x="2053" y="451256"/>
                </a:cubicBezTo>
                <a:cubicBezTo>
                  <a:pt x="738" y="449942"/>
                  <a:pt x="0" y="448160"/>
                  <a:pt x="0" y="446301"/>
                </a:cubicBezTo>
                <a:lnTo>
                  <a:pt x="0" y="7008"/>
                </a:lnTo>
                <a:cubicBezTo>
                  <a:pt x="0" y="5149"/>
                  <a:pt x="738" y="3367"/>
                  <a:pt x="2053" y="2053"/>
                </a:cubicBezTo>
                <a:cubicBezTo>
                  <a:pt x="3367" y="738"/>
                  <a:pt x="5149" y="0"/>
                  <a:pt x="7008" y="0"/>
                </a:cubicBezTo>
                <a:close/>
              </a:path>
            </a:pathLst>
          </a:custGeom>
          <a:solidFill>
            <a:schemeClr val="bg1"/>
          </a:solidFill>
        </p:spPr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53FF9F2-BB22-5E85-8BB5-C6BFD3483B5D}"/>
              </a:ext>
            </a:extLst>
          </p:cNvPr>
          <p:cNvSpPr/>
          <p:nvPr/>
        </p:nvSpPr>
        <p:spPr>
          <a:xfrm>
            <a:off x="7467600" y="4828029"/>
            <a:ext cx="8612018" cy="6474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4200"/>
              </a:lnSpc>
            </a:pPr>
            <a:r>
              <a:rPr lang="ko-KR" altLang="en-US" sz="5000" b="1" dirty="0"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프로젝트 수행 결과</a:t>
            </a:r>
            <a:endParaRPr lang="en-US" altLang="ko-KR" sz="5000" b="1" dirty="0">
              <a:latin typeface="맑은 고딕" panose="020B0503020000020004" pitchFamily="50" charset="-127"/>
              <a:ea typeface="맑은 고딕" panose="020B0503020000020004" pitchFamily="50" charset="-127"/>
              <a:cs typeface="Noto Sans Bold"/>
              <a:sym typeface="Noto Sans Bold"/>
            </a:endParaRPr>
          </a:p>
        </p:txBody>
      </p:sp>
      <p:sp>
        <p:nvSpPr>
          <p:cNvPr id="19" name="Freeform 2">
            <a:extLst>
              <a:ext uri="{FF2B5EF4-FFF2-40B4-BE49-F238E27FC236}">
                <a16:creationId xmlns:a16="http://schemas.microsoft.com/office/drawing/2014/main" id="{D01DD5B2-B0EC-DA46-069C-DF3A53723E09}"/>
              </a:ext>
            </a:extLst>
          </p:cNvPr>
          <p:cNvSpPr/>
          <p:nvPr/>
        </p:nvSpPr>
        <p:spPr>
          <a:xfrm>
            <a:off x="310154" y="3086100"/>
            <a:ext cx="4017541" cy="4114800"/>
          </a:xfrm>
          <a:custGeom>
            <a:avLst/>
            <a:gdLst/>
            <a:ahLst/>
            <a:cxnLst/>
            <a:rect l="l" t="t" r="r" b="b"/>
            <a:pathLst>
              <a:path w="4017541" h="4114800">
                <a:moveTo>
                  <a:pt x="0" y="0"/>
                </a:moveTo>
                <a:lnTo>
                  <a:pt x="4017541" y="0"/>
                </a:lnTo>
                <a:lnTo>
                  <a:pt x="401754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6">
            <a:extLst>
              <a:ext uri="{FF2B5EF4-FFF2-40B4-BE49-F238E27FC236}">
                <a16:creationId xmlns:a16="http://schemas.microsoft.com/office/drawing/2014/main" id="{E8C4EC67-E9FF-1BED-794B-1A1AF7206065}"/>
              </a:ext>
            </a:extLst>
          </p:cNvPr>
          <p:cNvSpPr/>
          <p:nvPr/>
        </p:nvSpPr>
        <p:spPr>
          <a:xfrm>
            <a:off x="6256134" y="6830351"/>
            <a:ext cx="716895" cy="676953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/>
          <a:lstStyle/>
          <a:p>
            <a:pPr algn="ctr">
              <a:lnSpc>
                <a:spcPts val="4200"/>
              </a:lnSpc>
            </a:pPr>
            <a:r>
              <a:rPr lang="en-US" altLang="ko-KR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04-3</a:t>
            </a:r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5553DF2B-2C0E-8921-0A2F-61E7C0782C86}"/>
              </a:ext>
            </a:extLst>
          </p:cNvPr>
          <p:cNvSpPr txBox="1"/>
          <p:nvPr/>
        </p:nvSpPr>
        <p:spPr>
          <a:xfrm>
            <a:off x="7467600" y="6858677"/>
            <a:ext cx="5827070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altLang="ko-KR" sz="30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[RPA]</a:t>
            </a:r>
            <a:r>
              <a:rPr lang="ko-KR" altLang="en-US" sz="30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상품 정보 </a:t>
            </a:r>
            <a:r>
              <a:rPr lang="en-US" altLang="ko-KR" sz="3200" dirty="0">
                <a:solidFill>
                  <a:schemeClr val="bg1"/>
                </a:solidFill>
              </a:rPr>
              <a:t>crawling</a:t>
            </a:r>
            <a:r>
              <a:rPr lang="ko-KR" altLang="en-US" sz="30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 </a:t>
            </a:r>
            <a:endParaRPr lang="en-US" altLang="ko-KR" sz="3000" b="1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Noto Sans Bold"/>
              <a:sym typeface="Noto Sans Bold"/>
            </a:endParaRPr>
          </a:p>
        </p:txBody>
      </p:sp>
    </p:spTree>
    <p:extLst>
      <p:ext uri="{BB962C8B-B14F-4D97-AF65-F5344CB8AC3E}">
        <p14:creationId xmlns:p14="http://schemas.microsoft.com/office/powerpoint/2010/main" val="2943236444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4-3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상품 정보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크롤링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1143000" y="2363584"/>
            <a:ext cx="6934200" cy="507831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latin typeface="맑은 고딕" panose="020B0503020000020004" pitchFamily="50" charset="-127"/>
                <a:cs typeface="Noto Sans Bold"/>
                <a:sym typeface="Noto Sans Bold"/>
              </a:rPr>
              <a:t>[RPA] </a:t>
            </a:r>
            <a:r>
              <a:rPr lang="ko-KR" altLang="en-US" dirty="0"/>
              <a:t>필요한 상품 정보를 </a:t>
            </a:r>
            <a:r>
              <a:rPr lang="en-US" altLang="ko-KR" dirty="0" err="1"/>
              <a:t>UIPath</a:t>
            </a:r>
            <a:r>
              <a:rPr lang="ko-KR" altLang="en-US" dirty="0"/>
              <a:t>를 이용하여 추출</a:t>
            </a:r>
            <a:r>
              <a:rPr lang="en-US" altLang="ko-KR" dirty="0"/>
              <a:t>, </a:t>
            </a:r>
            <a:r>
              <a:rPr lang="ko-KR" altLang="en-US" dirty="0"/>
              <a:t>파일로 저장</a:t>
            </a:r>
            <a:endParaRPr lang="en-US" altLang="ko-KR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7599" y="4457700"/>
            <a:ext cx="9342060" cy="1590675"/>
          </a:xfrm>
          <a:prstGeom prst="rect">
            <a:avLst/>
          </a:prstGeom>
          <a:ln>
            <a:solidFill>
              <a:srgbClr val="3B8AFF"/>
            </a:solidFill>
          </a:ln>
        </p:spPr>
      </p:pic>
    </p:spTree>
    <p:extLst>
      <p:ext uri="{BB962C8B-B14F-4D97-AF65-F5344CB8AC3E}">
        <p14:creationId xmlns:p14="http://schemas.microsoft.com/office/powerpoint/2010/main" val="2620973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567456" y="0"/>
            <a:ext cx="13720544" cy="10287000"/>
            <a:chOff x="0" y="0"/>
            <a:chExt cx="3613641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613641" cy="2709333"/>
            </a:xfrm>
            <a:custGeom>
              <a:avLst/>
              <a:gdLst/>
              <a:ahLst/>
              <a:cxnLst/>
              <a:rect l="l" t="t" r="r" b="b"/>
              <a:pathLst>
                <a:path w="3613641" h="2709333">
                  <a:moveTo>
                    <a:pt x="0" y="0"/>
                  </a:moveTo>
                  <a:lnTo>
                    <a:pt x="3613641" y="0"/>
                  </a:lnTo>
                  <a:lnTo>
                    <a:pt x="361364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3B8A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3613641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00"/>
                </a:lnSpc>
              </a:pPr>
              <a:endParaRPr dirty="0">
                <a:latin typeface="맑은 고딕" panose="020B0503020000020004" pitchFamily="50" charset="-127"/>
              </a:endParaRP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6248400" y="326505"/>
            <a:ext cx="5827070" cy="4946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ko-KR" altLang="en-US" sz="30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프로젝트 팀 구성 및 역할</a:t>
            </a:r>
            <a:endParaRPr lang="en-US" altLang="ko-KR" sz="3000" b="1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Noto Sans Bold"/>
              <a:sym typeface="Noto Sans Bold"/>
            </a:endParaRPr>
          </a:p>
        </p:txBody>
      </p:sp>
      <p:sp>
        <p:nvSpPr>
          <p:cNvPr id="7" name="AutoShape 7"/>
          <p:cNvSpPr/>
          <p:nvPr/>
        </p:nvSpPr>
        <p:spPr>
          <a:xfrm>
            <a:off x="5374330" y="1047750"/>
            <a:ext cx="12151670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7" name="TextBox 27"/>
          <p:cNvSpPr txBox="1"/>
          <p:nvPr/>
        </p:nvSpPr>
        <p:spPr>
          <a:xfrm>
            <a:off x="13517262" y="2141787"/>
            <a:ext cx="4134195" cy="1138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endParaRPr lang="en-US" sz="6999" b="1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33" name="Freeform 6"/>
          <p:cNvSpPr/>
          <p:nvPr/>
        </p:nvSpPr>
        <p:spPr>
          <a:xfrm>
            <a:off x="5335712" y="275547"/>
            <a:ext cx="716895" cy="676953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/>
          <a:lstStyle/>
          <a:p>
            <a:pPr algn="ctr">
              <a:lnSpc>
                <a:spcPts val="4200"/>
              </a:lnSpc>
            </a:pPr>
            <a:r>
              <a:rPr lang="en-US" altLang="ko-KR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02</a:t>
            </a:r>
          </a:p>
        </p:txBody>
      </p:sp>
      <p:sp>
        <p:nvSpPr>
          <p:cNvPr id="34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0092" y="495300"/>
            <a:ext cx="670512" cy="473719"/>
          </a:xfrm>
          <a:prstGeom prst="rect">
            <a:avLst/>
          </a:prstGeom>
        </p:spPr>
      </p:pic>
      <p:sp>
        <p:nvSpPr>
          <p:cNvPr id="17" name="Freeform 9"/>
          <p:cNvSpPr/>
          <p:nvPr/>
        </p:nvSpPr>
        <p:spPr>
          <a:xfrm>
            <a:off x="5374330" y="4194620"/>
            <a:ext cx="12151670" cy="1721158"/>
          </a:xfrm>
          <a:custGeom>
            <a:avLst/>
            <a:gdLst/>
            <a:ahLst/>
            <a:cxnLst/>
            <a:rect l="l" t="t" r="r" b="b"/>
            <a:pathLst>
              <a:path w="3200440" h="453309">
                <a:moveTo>
                  <a:pt x="7008" y="0"/>
                </a:moveTo>
                <a:lnTo>
                  <a:pt x="3193432" y="0"/>
                </a:lnTo>
                <a:cubicBezTo>
                  <a:pt x="3195290" y="0"/>
                  <a:pt x="3197073" y="738"/>
                  <a:pt x="3198387" y="2053"/>
                </a:cubicBezTo>
                <a:cubicBezTo>
                  <a:pt x="3199701" y="3367"/>
                  <a:pt x="3200440" y="5149"/>
                  <a:pt x="3200440" y="7008"/>
                </a:cubicBezTo>
                <a:lnTo>
                  <a:pt x="3200440" y="446301"/>
                </a:lnTo>
                <a:cubicBezTo>
                  <a:pt x="3200440" y="448160"/>
                  <a:pt x="3199701" y="449942"/>
                  <a:pt x="3198387" y="451256"/>
                </a:cubicBezTo>
                <a:cubicBezTo>
                  <a:pt x="3197073" y="452571"/>
                  <a:pt x="3195290" y="453309"/>
                  <a:pt x="3193432" y="453309"/>
                </a:cubicBezTo>
                <a:lnTo>
                  <a:pt x="7008" y="453309"/>
                </a:lnTo>
                <a:cubicBezTo>
                  <a:pt x="5149" y="453309"/>
                  <a:pt x="3367" y="452571"/>
                  <a:pt x="2053" y="451256"/>
                </a:cubicBezTo>
                <a:cubicBezTo>
                  <a:pt x="738" y="449942"/>
                  <a:pt x="0" y="448160"/>
                  <a:pt x="0" y="446301"/>
                </a:cubicBezTo>
                <a:lnTo>
                  <a:pt x="0" y="7008"/>
                </a:lnTo>
                <a:cubicBezTo>
                  <a:pt x="0" y="5149"/>
                  <a:pt x="738" y="3367"/>
                  <a:pt x="2053" y="2053"/>
                </a:cubicBezTo>
                <a:cubicBezTo>
                  <a:pt x="3367" y="738"/>
                  <a:pt x="5149" y="0"/>
                  <a:pt x="7008" y="0"/>
                </a:cubicBezTo>
                <a:close/>
              </a:path>
            </a:pathLst>
          </a:custGeom>
          <a:solidFill>
            <a:schemeClr val="bg1"/>
          </a:solidFill>
        </p:spPr>
      </p:sp>
      <p:sp>
        <p:nvSpPr>
          <p:cNvPr id="18" name="직사각형 17"/>
          <p:cNvSpPr/>
          <p:nvPr/>
        </p:nvSpPr>
        <p:spPr>
          <a:xfrm>
            <a:off x="7618582" y="4828029"/>
            <a:ext cx="8612018" cy="6474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4200"/>
              </a:lnSpc>
            </a:pPr>
            <a:r>
              <a:rPr lang="ko-KR" altLang="en-US" sz="5000" b="1" dirty="0"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프로젝트 팀 구성 및 역할</a:t>
            </a:r>
            <a:endParaRPr lang="en-US" altLang="ko-KR" sz="5000" b="1" dirty="0">
              <a:latin typeface="맑은 고딕" panose="020B0503020000020004" pitchFamily="50" charset="-127"/>
              <a:ea typeface="맑은 고딕" panose="020B0503020000020004" pitchFamily="50" charset="-127"/>
              <a:cs typeface="Noto Sans Bold"/>
              <a:sym typeface="Noto Sans Bold"/>
            </a:endParaRPr>
          </a:p>
        </p:txBody>
      </p:sp>
      <p:sp>
        <p:nvSpPr>
          <p:cNvPr id="20" name="Freeform 3"/>
          <p:cNvSpPr/>
          <p:nvPr/>
        </p:nvSpPr>
        <p:spPr>
          <a:xfrm>
            <a:off x="540202" y="2997799"/>
            <a:ext cx="3538728" cy="4114800"/>
          </a:xfrm>
          <a:custGeom>
            <a:avLst/>
            <a:gdLst/>
            <a:ahLst/>
            <a:cxnLst/>
            <a:rect l="l" t="t" r="r" b="b"/>
            <a:pathLst>
              <a:path w="3538728" h="4114800">
                <a:moveTo>
                  <a:pt x="0" y="0"/>
                </a:moveTo>
                <a:lnTo>
                  <a:pt x="3538728" y="0"/>
                </a:lnTo>
                <a:lnTo>
                  <a:pt x="353872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4243753180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4-3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상품 정보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크롤링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4639" y="3423892"/>
            <a:ext cx="5616871" cy="317936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3511" y="3141294"/>
            <a:ext cx="7644872" cy="4140972"/>
          </a:xfrm>
          <a:prstGeom prst="rect">
            <a:avLst/>
          </a:prstGeom>
          <a:ln>
            <a:solidFill>
              <a:srgbClr val="3B8AFF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7478145" y="7497326"/>
            <a:ext cx="3997808" cy="338554"/>
          </a:xfrm>
          <a:prstGeom prst="rect">
            <a:avLst/>
          </a:prstGeom>
          <a:noFill/>
          <a:ln>
            <a:solidFill>
              <a:srgbClr val="3B8AFF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해당 </a:t>
            </a:r>
            <a:r>
              <a:rPr lang="en-US" altLang="ko-KR" sz="1600" dirty="0"/>
              <a:t>URL</a:t>
            </a:r>
            <a:r>
              <a:rPr lang="ko-KR" altLang="en-US" sz="1600" dirty="0"/>
              <a:t>로 이동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1143000" y="2387625"/>
            <a:ext cx="95301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111111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필요한 상품 정보들 중 </a:t>
            </a:r>
            <a:r>
              <a:rPr lang="en-US" altLang="ko-KR" dirty="0">
                <a:solidFill>
                  <a:srgbClr val="111111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Ex) </a:t>
            </a:r>
            <a:r>
              <a:rPr lang="ko-KR" altLang="en-US" dirty="0">
                <a:solidFill>
                  <a:srgbClr val="111111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기능별 </a:t>
            </a:r>
            <a:r>
              <a:rPr lang="en-US" altLang="ko-KR" dirty="0">
                <a:solidFill>
                  <a:srgbClr val="111111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– </a:t>
            </a:r>
            <a:r>
              <a:rPr lang="ko-KR" altLang="en-US" dirty="0">
                <a:solidFill>
                  <a:srgbClr val="111111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혈당</a:t>
            </a:r>
            <a:r>
              <a:rPr lang="en-US" altLang="ko-KR" dirty="0">
                <a:solidFill>
                  <a:srgbClr val="111111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/</a:t>
            </a:r>
            <a:r>
              <a:rPr lang="ko-KR" altLang="en-US" dirty="0" err="1">
                <a:solidFill>
                  <a:srgbClr val="111111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혈행</a:t>
            </a:r>
            <a:r>
              <a:rPr lang="en-US" altLang="ko-KR" dirty="0">
                <a:solidFill>
                  <a:srgbClr val="111111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/</a:t>
            </a:r>
            <a:r>
              <a:rPr lang="ko-KR" altLang="en-US" dirty="0">
                <a:solidFill>
                  <a:srgbClr val="111111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혈압 카테고리에 있는 상품 정보들 가져오기</a:t>
            </a:r>
            <a:endParaRPr lang="ko-KR" altLang="en-US" i="0" dirty="0">
              <a:solidFill>
                <a:srgbClr val="111111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40163746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4-3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상품 정보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크롤링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4639" y="2400300"/>
            <a:ext cx="4972050" cy="57912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1556881"/>
            <a:ext cx="6313204" cy="3419652"/>
          </a:xfrm>
          <a:prstGeom prst="rect">
            <a:avLst/>
          </a:prstGeom>
          <a:ln>
            <a:solidFill>
              <a:srgbClr val="3B8AFF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8000" y="5656952"/>
            <a:ext cx="6313204" cy="3419652"/>
          </a:xfrm>
          <a:prstGeom prst="rect">
            <a:avLst/>
          </a:prstGeom>
          <a:ln>
            <a:solidFill>
              <a:srgbClr val="3B8AFF"/>
            </a:solidFill>
          </a:ln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63572" y="2771562"/>
            <a:ext cx="5438775" cy="1495425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20529" y="7366778"/>
            <a:ext cx="4126185" cy="1158421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0112136" y="5043496"/>
            <a:ext cx="3076240" cy="338554"/>
          </a:xfrm>
          <a:prstGeom prst="rect">
            <a:avLst/>
          </a:prstGeom>
          <a:noFill/>
          <a:ln>
            <a:solidFill>
              <a:srgbClr val="3B8AFF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메뉴 카테고리에서 기능별 선택 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173396" y="9183029"/>
            <a:ext cx="3997808" cy="338554"/>
          </a:xfrm>
          <a:prstGeom prst="rect">
            <a:avLst/>
          </a:prstGeom>
          <a:noFill/>
          <a:ln>
            <a:solidFill>
              <a:srgbClr val="3B8AFF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메뉴 카테고리에서 혈당</a:t>
            </a:r>
            <a:r>
              <a:rPr lang="en-US" altLang="ko-KR" sz="1600" dirty="0"/>
              <a:t>/</a:t>
            </a:r>
            <a:r>
              <a:rPr lang="ko-KR" altLang="en-US" sz="1600" dirty="0"/>
              <a:t>혈액</a:t>
            </a:r>
            <a:r>
              <a:rPr lang="en-US" altLang="ko-KR" sz="1600" dirty="0"/>
              <a:t>/</a:t>
            </a:r>
            <a:r>
              <a:rPr lang="ko-KR" altLang="en-US" sz="1600" dirty="0"/>
              <a:t>혈압 선택 </a:t>
            </a:r>
          </a:p>
        </p:txBody>
      </p:sp>
    </p:spTree>
    <p:extLst>
      <p:ext uri="{BB962C8B-B14F-4D97-AF65-F5344CB8AC3E}">
        <p14:creationId xmlns:p14="http://schemas.microsoft.com/office/powerpoint/2010/main" val="1869294191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4-3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상품 정보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크롤링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3922" y="2392992"/>
            <a:ext cx="9029414" cy="6152787"/>
          </a:xfrm>
          <a:prstGeom prst="rect">
            <a:avLst/>
          </a:prstGeom>
          <a:ln>
            <a:solidFill>
              <a:srgbClr val="3B8AFF"/>
            </a:solidFill>
          </a:ln>
        </p:spPr>
      </p:pic>
      <p:sp>
        <p:nvSpPr>
          <p:cNvPr id="11" name="TextBox 10"/>
          <p:cNvSpPr txBox="1"/>
          <p:nvPr/>
        </p:nvSpPr>
        <p:spPr>
          <a:xfrm>
            <a:off x="8739215" y="8820868"/>
            <a:ext cx="4838414" cy="338554"/>
          </a:xfrm>
          <a:prstGeom prst="rect">
            <a:avLst/>
          </a:prstGeom>
          <a:noFill/>
          <a:ln>
            <a:solidFill>
              <a:srgbClr val="3B8AFF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해당 항목들의 이미지</a:t>
            </a:r>
            <a:r>
              <a:rPr lang="en-US" altLang="ko-KR" sz="1600" dirty="0"/>
              <a:t>, </a:t>
            </a:r>
            <a:r>
              <a:rPr lang="ko-KR" altLang="en-US" sz="1600" dirty="0"/>
              <a:t>상품명</a:t>
            </a:r>
            <a:r>
              <a:rPr lang="en-US" altLang="ko-KR" sz="1600" dirty="0"/>
              <a:t>, </a:t>
            </a:r>
            <a:r>
              <a:rPr lang="ko-KR" altLang="en-US" sz="1600" dirty="0"/>
              <a:t>가격 데이터 추출 </a:t>
            </a:r>
          </a:p>
        </p:txBody>
      </p:sp>
    </p:spTree>
    <p:extLst>
      <p:ext uri="{BB962C8B-B14F-4D97-AF65-F5344CB8AC3E}">
        <p14:creationId xmlns:p14="http://schemas.microsoft.com/office/powerpoint/2010/main" val="2125834317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4-3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상품 정보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크롤링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4639" y="2377996"/>
            <a:ext cx="4783938" cy="226721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2442" y="4838700"/>
            <a:ext cx="4224836" cy="114319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87000" y="2117903"/>
            <a:ext cx="4727466" cy="2143321"/>
          </a:xfrm>
          <a:prstGeom prst="rect">
            <a:avLst/>
          </a:prstGeom>
          <a:ln>
            <a:solidFill>
              <a:srgbClr val="3B8AFF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72417" y="4458159"/>
            <a:ext cx="7948488" cy="4338550"/>
          </a:xfrm>
          <a:prstGeom prst="rect">
            <a:avLst/>
          </a:prstGeom>
          <a:ln>
            <a:solidFill>
              <a:srgbClr val="3B8AFF"/>
            </a:solidFill>
          </a:ln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65978" y="2117903"/>
            <a:ext cx="2778107" cy="2125969"/>
          </a:xfrm>
          <a:prstGeom prst="rect">
            <a:avLst/>
          </a:prstGeom>
          <a:ln w="19050">
            <a:solidFill>
              <a:srgbClr val="3B8AFF"/>
            </a:solidFill>
          </a:ln>
        </p:spPr>
      </p:pic>
      <p:sp>
        <p:nvSpPr>
          <p:cNvPr id="11" name="직사각형 10"/>
          <p:cNvSpPr/>
          <p:nvPr/>
        </p:nvSpPr>
        <p:spPr>
          <a:xfrm>
            <a:off x="9048829" y="8993644"/>
            <a:ext cx="5963491" cy="338554"/>
          </a:xfrm>
          <a:prstGeom prst="rect">
            <a:avLst/>
          </a:prstGeom>
          <a:ln>
            <a:solidFill>
              <a:srgbClr val="3B8AFF"/>
            </a:solidFill>
          </a:ln>
        </p:spPr>
        <p:txBody>
          <a:bodyPr wrap="none">
            <a:spAutoFit/>
          </a:bodyPr>
          <a:lstStyle/>
          <a:p>
            <a:pPr algn="ctr"/>
            <a:r>
              <a:rPr lang="ko-KR" altLang="en-US" sz="1600" dirty="0"/>
              <a:t>메시지 창이 뜨면 해당 경로에 데이터를 추출한 엑셀파일 생성 </a:t>
            </a:r>
          </a:p>
        </p:txBody>
      </p:sp>
    </p:spTree>
    <p:extLst>
      <p:ext uri="{BB962C8B-B14F-4D97-AF65-F5344CB8AC3E}">
        <p14:creationId xmlns:p14="http://schemas.microsoft.com/office/powerpoint/2010/main" val="2792285568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00D11A-05CA-E172-36BA-E9521F64D6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2">
            <a:extLst>
              <a:ext uri="{FF2B5EF4-FFF2-40B4-BE49-F238E27FC236}">
                <a16:creationId xmlns:a16="http://schemas.microsoft.com/office/drawing/2014/main" id="{4F4F6D3D-0DE1-B5B9-7240-DB97B4076DDC}"/>
              </a:ext>
            </a:extLst>
          </p:cNvPr>
          <p:cNvGrpSpPr/>
          <p:nvPr/>
        </p:nvGrpSpPr>
        <p:grpSpPr>
          <a:xfrm>
            <a:off x="4567456" y="0"/>
            <a:ext cx="13720544" cy="10287000"/>
            <a:chOff x="0" y="0"/>
            <a:chExt cx="3613641" cy="2709333"/>
          </a:xfrm>
        </p:grpSpPr>
        <p:sp>
          <p:nvSpPr>
            <p:cNvPr id="10" name="Freeform 3">
              <a:extLst>
                <a:ext uri="{FF2B5EF4-FFF2-40B4-BE49-F238E27FC236}">
                  <a16:creationId xmlns:a16="http://schemas.microsoft.com/office/drawing/2014/main" id="{2CEE83CA-E3F1-3CEA-F209-BE682178B76B}"/>
                </a:ext>
              </a:extLst>
            </p:cNvPr>
            <p:cNvSpPr/>
            <p:nvPr/>
          </p:nvSpPr>
          <p:spPr>
            <a:xfrm>
              <a:off x="0" y="0"/>
              <a:ext cx="3613641" cy="2709333"/>
            </a:xfrm>
            <a:custGeom>
              <a:avLst/>
              <a:gdLst/>
              <a:ahLst/>
              <a:cxnLst/>
              <a:rect l="l" t="t" r="r" b="b"/>
              <a:pathLst>
                <a:path w="3613641" h="2709333">
                  <a:moveTo>
                    <a:pt x="0" y="0"/>
                  </a:moveTo>
                  <a:lnTo>
                    <a:pt x="3613641" y="0"/>
                  </a:lnTo>
                  <a:lnTo>
                    <a:pt x="361364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3B8AFF"/>
            </a:solidFill>
          </p:spPr>
        </p:sp>
        <p:sp>
          <p:nvSpPr>
            <p:cNvPr id="11" name="TextBox 4">
              <a:extLst>
                <a:ext uri="{FF2B5EF4-FFF2-40B4-BE49-F238E27FC236}">
                  <a16:creationId xmlns:a16="http://schemas.microsoft.com/office/drawing/2014/main" id="{B23FAA2C-48E5-92C0-B6AD-118942A55D40}"/>
                </a:ext>
              </a:extLst>
            </p:cNvPr>
            <p:cNvSpPr txBox="1"/>
            <p:nvPr/>
          </p:nvSpPr>
          <p:spPr>
            <a:xfrm>
              <a:off x="0" y="-57150"/>
              <a:ext cx="3613641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00"/>
                </a:lnSpc>
              </a:pPr>
              <a:endParaRPr dirty="0">
                <a:latin typeface="맑은 고딕" panose="020B0503020000020004" pitchFamily="50" charset="-127"/>
              </a:endParaRPr>
            </a:p>
          </p:txBody>
        </p:sp>
      </p:grpSp>
      <p:sp>
        <p:nvSpPr>
          <p:cNvPr id="6" name="TextBox 6">
            <a:extLst>
              <a:ext uri="{FF2B5EF4-FFF2-40B4-BE49-F238E27FC236}">
                <a16:creationId xmlns:a16="http://schemas.microsoft.com/office/drawing/2014/main" id="{CDB910E2-71B2-EA25-2896-7966F284C657}"/>
              </a:ext>
            </a:extLst>
          </p:cNvPr>
          <p:cNvSpPr txBox="1"/>
          <p:nvPr/>
        </p:nvSpPr>
        <p:spPr>
          <a:xfrm>
            <a:off x="6248400" y="326505"/>
            <a:ext cx="5827070" cy="4946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ko-KR" altLang="en-US" sz="30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프로젝트 수행 결과</a:t>
            </a:r>
            <a:endParaRPr lang="en-US" altLang="ko-KR" sz="3000" b="1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Noto Sans Bold"/>
              <a:sym typeface="Noto Sans Bold"/>
            </a:endParaRPr>
          </a:p>
        </p:txBody>
      </p:sp>
      <p:sp>
        <p:nvSpPr>
          <p:cNvPr id="7" name="AutoShape 7">
            <a:extLst>
              <a:ext uri="{FF2B5EF4-FFF2-40B4-BE49-F238E27FC236}">
                <a16:creationId xmlns:a16="http://schemas.microsoft.com/office/drawing/2014/main" id="{E0B768D6-C736-8FB2-6434-4884BC20538B}"/>
              </a:ext>
            </a:extLst>
          </p:cNvPr>
          <p:cNvSpPr/>
          <p:nvPr/>
        </p:nvSpPr>
        <p:spPr>
          <a:xfrm>
            <a:off x="5374330" y="1047750"/>
            <a:ext cx="12151670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7" name="TextBox 27">
            <a:extLst>
              <a:ext uri="{FF2B5EF4-FFF2-40B4-BE49-F238E27FC236}">
                <a16:creationId xmlns:a16="http://schemas.microsoft.com/office/drawing/2014/main" id="{190D3606-C913-B71A-B0AF-6B4B05182A27}"/>
              </a:ext>
            </a:extLst>
          </p:cNvPr>
          <p:cNvSpPr txBox="1"/>
          <p:nvPr/>
        </p:nvSpPr>
        <p:spPr>
          <a:xfrm>
            <a:off x="13517262" y="2141787"/>
            <a:ext cx="4134195" cy="1138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endParaRPr lang="en-US" sz="6999" b="1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33" name="Freeform 6">
            <a:extLst>
              <a:ext uri="{FF2B5EF4-FFF2-40B4-BE49-F238E27FC236}">
                <a16:creationId xmlns:a16="http://schemas.microsoft.com/office/drawing/2014/main" id="{C9DFBDB3-8D73-F82D-61DC-F9A5A6CEB265}"/>
              </a:ext>
            </a:extLst>
          </p:cNvPr>
          <p:cNvSpPr/>
          <p:nvPr/>
        </p:nvSpPr>
        <p:spPr>
          <a:xfrm>
            <a:off x="5335712" y="275547"/>
            <a:ext cx="716895" cy="676953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/>
          <a:lstStyle/>
          <a:p>
            <a:pPr algn="ctr">
              <a:lnSpc>
                <a:spcPts val="4200"/>
              </a:lnSpc>
            </a:pPr>
            <a:r>
              <a:rPr lang="en-US" altLang="ko-KR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04</a:t>
            </a:r>
          </a:p>
        </p:txBody>
      </p:sp>
      <p:sp>
        <p:nvSpPr>
          <p:cNvPr id="34" name="TextBox 4">
            <a:extLst>
              <a:ext uri="{FF2B5EF4-FFF2-40B4-BE49-F238E27FC236}">
                <a16:creationId xmlns:a16="http://schemas.microsoft.com/office/drawing/2014/main" id="{2620850A-D46C-A673-79B3-D843E87A945C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6612434C-7D6E-E579-DFBE-90ACA7C8AB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0092" y="495300"/>
            <a:ext cx="670512" cy="473719"/>
          </a:xfrm>
          <a:prstGeom prst="rect">
            <a:avLst/>
          </a:prstGeom>
        </p:spPr>
      </p:pic>
      <p:sp>
        <p:nvSpPr>
          <p:cNvPr id="17" name="Freeform 9">
            <a:extLst>
              <a:ext uri="{FF2B5EF4-FFF2-40B4-BE49-F238E27FC236}">
                <a16:creationId xmlns:a16="http://schemas.microsoft.com/office/drawing/2014/main" id="{FF85FBB3-DEAB-C7B1-56C3-DB61871A2737}"/>
              </a:ext>
            </a:extLst>
          </p:cNvPr>
          <p:cNvSpPr/>
          <p:nvPr/>
        </p:nvSpPr>
        <p:spPr>
          <a:xfrm>
            <a:off x="5374330" y="4194620"/>
            <a:ext cx="12151670" cy="1721158"/>
          </a:xfrm>
          <a:custGeom>
            <a:avLst/>
            <a:gdLst/>
            <a:ahLst/>
            <a:cxnLst/>
            <a:rect l="l" t="t" r="r" b="b"/>
            <a:pathLst>
              <a:path w="3200440" h="453309">
                <a:moveTo>
                  <a:pt x="7008" y="0"/>
                </a:moveTo>
                <a:lnTo>
                  <a:pt x="3193432" y="0"/>
                </a:lnTo>
                <a:cubicBezTo>
                  <a:pt x="3195290" y="0"/>
                  <a:pt x="3197073" y="738"/>
                  <a:pt x="3198387" y="2053"/>
                </a:cubicBezTo>
                <a:cubicBezTo>
                  <a:pt x="3199701" y="3367"/>
                  <a:pt x="3200440" y="5149"/>
                  <a:pt x="3200440" y="7008"/>
                </a:cubicBezTo>
                <a:lnTo>
                  <a:pt x="3200440" y="446301"/>
                </a:lnTo>
                <a:cubicBezTo>
                  <a:pt x="3200440" y="448160"/>
                  <a:pt x="3199701" y="449942"/>
                  <a:pt x="3198387" y="451256"/>
                </a:cubicBezTo>
                <a:cubicBezTo>
                  <a:pt x="3197073" y="452571"/>
                  <a:pt x="3195290" y="453309"/>
                  <a:pt x="3193432" y="453309"/>
                </a:cubicBezTo>
                <a:lnTo>
                  <a:pt x="7008" y="453309"/>
                </a:lnTo>
                <a:cubicBezTo>
                  <a:pt x="5149" y="453309"/>
                  <a:pt x="3367" y="452571"/>
                  <a:pt x="2053" y="451256"/>
                </a:cubicBezTo>
                <a:cubicBezTo>
                  <a:pt x="738" y="449942"/>
                  <a:pt x="0" y="448160"/>
                  <a:pt x="0" y="446301"/>
                </a:cubicBezTo>
                <a:lnTo>
                  <a:pt x="0" y="7008"/>
                </a:lnTo>
                <a:cubicBezTo>
                  <a:pt x="0" y="5149"/>
                  <a:pt x="738" y="3367"/>
                  <a:pt x="2053" y="2053"/>
                </a:cubicBezTo>
                <a:cubicBezTo>
                  <a:pt x="3367" y="738"/>
                  <a:pt x="5149" y="0"/>
                  <a:pt x="7008" y="0"/>
                </a:cubicBezTo>
                <a:close/>
              </a:path>
            </a:pathLst>
          </a:custGeom>
          <a:solidFill>
            <a:schemeClr val="bg1"/>
          </a:solidFill>
        </p:spPr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53FF9F2-BB22-5E85-8BB5-C6BFD3483B5D}"/>
              </a:ext>
            </a:extLst>
          </p:cNvPr>
          <p:cNvSpPr/>
          <p:nvPr/>
        </p:nvSpPr>
        <p:spPr>
          <a:xfrm>
            <a:off x="7467600" y="4828029"/>
            <a:ext cx="8612018" cy="6474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4200"/>
              </a:lnSpc>
            </a:pPr>
            <a:r>
              <a:rPr lang="ko-KR" altLang="en-US" sz="5000" b="1" dirty="0"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프로젝트 수행 결과</a:t>
            </a:r>
            <a:endParaRPr lang="en-US" altLang="ko-KR" sz="5000" b="1" dirty="0">
              <a:latin typeface="맑은 고딕" panose="020B0503020000020004" pitchFamily="50" charset="-127"/>
              <a:ea typeface="맑은 고딕" panose="020B0503020000020004" pitchFamily="50" charset="-127"/>
              <a:cs typeface="Noto Sans Bold"/>
              <a:sym typeface="Noto Sans Bold"/>
            </a:endParaRPr>
          </a:p>
        </p:txBody>
      </p:sp>
      <p:sp>
        <p:nvSpPr>
          <p:cNvPr id="19" name="Freeform 2">
            <a:extLst>
              <a:ext uri="{FF2B5EF4-FFF2-40B4-BE49-F238E27FC236}">
                <a16:creationId xmlns:a16="http://schemas.microsoft.com/office/drawing/2014/main" id="{D01DD5B2-B0EC-DA46-069C-DF3A53723E09}"/>
              </a:ext>
            </a:extLst>
          </p:cNvPr>
          <p:cNvSpPr/>
          <p:nvPr/>
        </p:nvSpPr>
        <p:spPr>
          <a:xfrm>
            <a:off x="310154" y="3086100"/>
            <a:ext cx="4017541" cy="4114800"/>
          </a:xfrm>
          <a:custGeom>
            <a:avLst/>
            <a:gdLst/>
            <a:ahLst/>
            <a:cxnLst/>
            <a:rect l="l" t="t" r="r" b="b"/>
            <a:pathLst>
              <a:path w="4017541" h="4114800">
                <a:moveTo>
                  <a:pt x="0" y="0"/>
                </a:moveTo>
                <a:lnTo>
                  <a:pt x="4017541" y="0"/>
                </a:lnTo>
                <a:lnTo>
                  <a:pt x="401754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6">
            <a:extLst>
              <a:ext uri="{FF2B5EF4-FFF2-40B4-BE49-F238E27FC236}">
                <a16:creationId xmlns:a16="http://schemas.microsoft.com/office/drawing/2014/main" id="{E8C4EC67-E9FF-1BED-794B-1A1AF7206065}"/>
              </a:ext>
            </a:extLst>
          </p:cNvPr>
          <p:cNvSpPr/>
          <p:nvPr/>
        </p:nvSpPr>
        <p:spPr>
          <a:xfrm>
            <a:off x="6256134" y="6830351"/>
            <a:ext cx="716895" cy="676953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/>
          <a:lstStyle/>
          <a:p>
            <a:pPr algn="ctr">
              <a:lnSpc>
                <a:spcPts val="4200"/>
              </a:lnSpc>
            </a:pPr>
            <a:r>
              <a:rPr lang="en-US" altLang="ko-KR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04-4</a:t>
            </a:r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5553DF2B-2C0E-8921-0A2F-61E7C0782C86}"/>
              </a:ext>
            </a:extLst>
          </p:cNvPr>
          <p:cNvSpPr txBox="1"/>
          <p:nvPr/>
        </p:nvSpPr>
        <p:spPr>
          <a:xfrm>
            <a:off x="7467600" y="6858677"/>
            <a:ext cx="5827070" cy="4878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altLang="ko-KR" sz="30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API </a:t>
            </a:r>
            <a:r>
              <a:rPr lang="ko-KR" altLang="en-US" sz="30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규격서</a:t>
            </a:r>
            <a:endParaRPr lang="en-US" altLang="ko-KR" sz="3000" b="1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Noto Sans Bold"/>
              <a:sym typeface="Noto Sans Bold"/>
            </a:endParaRPr>
          </a:p>
        </p:txBody>
      </p:sp>
    </p:spTree>
    <p:extLst>
      <p:ext uri="{BB962C8B-B14F-4D97-AF65-F5344CB8AC3E}">
        <p14:creationId xmlns:p14="http://schemas.microsoft.com/office/powerpoint/2010/main" val="2470795619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B48C85-2F30-AA04-CE18-1AEE033414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8D443FE9-7137-239A-A648-0BE3EEB2DC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8E485838-B048-8DEB-EF8B-982D8A6F68E8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266B94ED-DE8D-76EF-E08D-35A8F090AF47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843C790D-8F21-D48F-AD7C-8B8D1F5C1844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50F16DC6-9051-49E3-36A6-B485FA8DA77E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10FDFA05-E046-BF2E-BA62-02521327DFA8}"/>
              </a:ext>
            </a:extLst>
          </p:cNvPr>
          <p:cNvSpPr txBox="1"/>
          <p:nvPr/>
        </p:nvSpPr>
        <p:spPr>
          <a:xfrm>
            <a:off x="1304639" y="1656632"/>
            <a:ext cx="8677561" cy="3252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4-4-1-1.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식품의약품안전처 건강기능식품 품목제조신고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API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승인요청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D1E5ABEC-3DAC-44F1-C38C-F7B43B688713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3D2AF18-8F43-5907-FDA3-9428D64FD315}"/>
              </a:ext>
            </a:extLst>
          </p:cNvPr>
          <p:cNvSpPr txBox="1"/>
          <p:nvPr/>
        </p:nvSpPr>
        <p:spPr>
          <a:xfrm>
            <a:off x="522209" y="572328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1143" y="2117903"/>
            <a:ext cx="9485714" cy="405714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1143" y="6175046"/>
            <a:ext cx="9495238" cy="31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418431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B48C85-2F30-AA04-CE18-1AEE033414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8D443FE9-7137-239A-A648-0BE3EEB2DC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8E485838-B048-8DEB-EF8B-982D8A6F68E8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266B94ED-DE8D-76EF-E08D-35A8F090AF47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843C790D-8F21-D48F-AD7C-8B8D1F5C1844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50F16DC6-9051-49E3-36A6-B485FA8DA77E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10FDFA05-E046-BF2E-BA62-02521327DFA8}"/>
              </a:ext>
            </a:extLst>
          </p:cNvPr>
          <p:cNvSpPr txBox="1"/>
          <p:nvPr/>
        </p:nvSpPr>
        <p:spPr>
          <a:xfrm>
            <a:off x="1304639" y="1656632"/>
            <a:ext cx="8677561" cy="3252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4-4-1-1.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식품의약품안전처 건강기능식품 품목제조신고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API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승인요청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D1E5ABEC-3DAC-44F1-C38C-F7B43B688713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3D2AF18-8F43-5907-FDA3-9428D64FD315}"/>
              </a:ext>
            </a:extLst>
          </p:cNvPr>
          <p:cNvSpPr txBox="1"/>
          <p:nvPr/>
        </p:nvSpPr>
        <p:spPr>
          <a:xfrm>
            <a:off x="522209" y="572328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2117903"/>
            <a:ext cx="9504762" cy="80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638437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B48C85-2F30-AA04-CE18-1AEE033414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8D443FE9-7137-239A-A648-0BE3EEB2DC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8E485838-B048-8DEB-EF8B-982D8A6F68E8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266B94ED-DE8D-76EF-E08D-35A8F090AF47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843C790D-8F21-D48F-AD7C-8B8D1F5C1844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50F16DC6-9051-49E3-36A6-B485FA8DA77E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10FDFA05-E046-BF2E-BA62-02521327DFA8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4-4-2-1.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페이업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카드결제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API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규격서 승인요청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  </a:t>
            </a: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D1E5ABEC-3DAC-44F1-C38C-F7B43B688713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3D2AF18-8F43-5907-FDA3-9428D64FD315}"/>
              </a:ext>
            </a:extLst>
          </p:cNvPr>
          <p:cNvSpPr txBox="1"/>
          <p:nvPr/>
        </p:nvSpPr>
        <p:spPr>
          <a:xfrm>
            <a:off x="522209" y="572328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2117903"/>
            <a:ext cx="6468378" cy="705901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96400" y="2117903"/>
            <a:ext cx="6466667" cy="70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488458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B48C85-2F30-AA04-CE18-1AEE033414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8D443FE9-7137-239A-A648-0BE3EEB2DC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8E485838-B048-8DEB-EF8B-982D8A6F68E8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266B94ED-DE8D-76EF-E08D-35A8F090AF47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843C790D-8F21-D48F-AD7C-8B8D1F5C1844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50F16DC6-9051-49E3-36A6-B485FA8DA77E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10FDFA05-E046-BF2E-BA62-02521327DFA8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4-4-2-1.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페이업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카드결제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API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규격서 승인요청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  </a:t>
            </a: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D1E5ABEC-3DAC-44F1-C38C-F7B43B688713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3D2AF18-8F43-5907-FDA3-9428D64FD315}"/>
              </a:ext>
            </a:extLst>
          </p:cNvPr>
          <p:cNvSpPr txBox="1"/>
          <p:nvPr/>
        </p:nvSpPr>
        <p:spPr>
          <a:xfrm>
            <a:off x="522209" y="572328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9811" y="2117903"/>
            <a:ext cx="6468378" cy="4344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577692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B48C85-2F30-AA04-CE18-1AEE033414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8D443FE9-7137-239A-A648-0BE3EEB2DC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8E485838-B048-8DEB-EF8B-982D8A6F68E8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266B94ED-DE8D-76EF-E08D-35A8F090AF47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843C790D-8F21-D48F-AD7C-8B8D1F5C1844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50F16DC6-9051-49E3-36A6-B485FA8DA77E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10FDFA05-E046-BF2E-BA62-02521327DFA8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4-4-2-2.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페이업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카드결제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API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규격서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취소요청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  </a:t>
            </a: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D1E5ABEC-3DAC-44F1-C38C-F7B43B688713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3D2AF18-8F43-5907-FDA3-9428D64FD315}"/>
              </a:ext>
            </a:extLst>
          </p:cNvPr>
          <p:cNvSpPr txBox="1"/>
          <p:nvPr/>
        </p:nvSpPr>
        <p:spPr>
          <a:xfrm>
            <a:off x="522209" y="572328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2117903"/>
            <a:ext cx="6466667" cy="667619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96400" y="2117903"/>
            <a:ext cx="6466667" cy="36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1473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그림 1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3" name="AutoShape 3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368800" cy="38771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2.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팀 구성 및 역할  </a:t>
              </a:r>
              <a:endPara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endParaRPr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1270000" y="1656632"/>
            <a:ext cx="6543961" cy="2963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2.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프로젝트 팀 구성 및 역할  </a:t>
            </a:r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37" name="표 36">
            <a:extLst>
              <a:ext uri="{FF2B5EF4-FFF2-40B4-BE49-F238E27FC236}">
                <a16:creationId xmlns:a16="http://schemas.microsoft.com/office/drawing/2014/main" id="{B6F09869-21B3-E967-FCA1-6C7319A8CE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7188296"/>
              </p:ext>
            </p:extLst>
          </p:nvPr>
        </p:nvGraphicFramePr>
        <p:xfrm>
          <a:off x="1270000" y="2781300"/>
          <a:ext cx="15316200" cy="5562598"/>
        </p:xfrm>
        <a:graphic>
          <a:graphicData uri="http://schemas.openxmlformats.org/drawingml/2006/table">
            <a:tbl>
              <a:tblPr firstRow="1" bandRow="1">
                <a:effectLst/>
                <a:tableStyleId>{8EC20E35-A176-4012-BC5E-935CFFF8708E}</a:tableStyleId>
              </a:tblPr>
              <a:tblGrid>
                <a:gridCol w="3063812">
                  <a:extLst>
                    <a:ext uri="{9D8B030D-6E8A-4147-A177-3AD203B41FA5}">
                      <a16:colId xmlns:a16="http://schemas.microsoft.com/office/drawing/2014/main" val="4097100218"/>
                    </a:ext>
                  </a:extLst>
                </a:gridCol>
                <a:gridCol w="2046026">
                  <a:extLst>
                    <a:ext uri="{9D8B030D-6E8A-4147-A177-3AD203B41FA5}">
                      <a16:colId xmlns:a16="http://schemas.microsoft.com/office/drawing/2014/main" val="2200023631"/>
                    </a:ext>
                  </a:extLst>
                </a:gridCol>
                <a:gridCol w="10206362">
                  <a:extLst>
                    <a:ext uri="{9D8B030D-6E8A-4147-A177-3AD203B41FA5}">
                      <a16:colId xmlns:a16="http://schemas.microsoft.com/office/drawing/2014/main" val="1042151021"/>
                    </a:ext>
                  </a:extLst>
                </a:gridCol>
              </a:tblGrid>
              <a:tr h="7034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i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훈련생</a:t>
                      </a: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78C8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i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역할</a:t>
                      </a:r>
                    </a:p>
                  </a:txBody>
                  <a:tcPr marT="45741" marB="45741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78C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i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담당 업무</a:t>
                      </a:r>
                    </a:p>
                  </a:txBody>
                  <a:tcPr marT="45741" marB="45741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78C8">
                        <a:alpha val="1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907696"/>
                  </a:ext>
                </a:extLst>
              </a:tr>
              <a:tr h="9718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i="0" kern="1200" dirty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진유혁</a:t>
                      </a:r>
                      <a:endParaRPr lang="ko-KR" altLang="en-US" sz="1600" b="1" i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600" b="1" i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팀장</a:t>
                      </a: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ko-KR" altLang="en-US" sz="1600" i="0" u="none" strike="noStrike" kern="1200" cap="none" spc="0" normalizeH="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궁서" panose="02030600000101010101" pitchFamily="18" charset="-127"/>
                        <a:ea typeface="궁서" panose="02030600000101010101" pitchFamily="18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8731959"/>
                  </a:ext>
                </a:extLst>
              </a:tr>
              <a:tr h="97183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i="0" kern="120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김민선</a:t>
                      </a:r>
                      <a:endParaRPr lang="ko-KR" altLang="en-US" sz="1600" b="1" i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600" b="1" i="0" kern="1200" noProof="0" dirty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부팀장</a:t>
                      </a:r>
                      <a:endParaRPr lang="en-US" altLang="ko-KR" sz="1600" b="1" i="0" kern="120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en-US" altLang="ko-KR" sz="160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8740807"/>
                  </a:ext>
                </a:extLst>
              </a:tr>
              <a:tr h="97183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i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박지수</a:t>
                      </a: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600" b="1" i="0" kern="120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팀원</a:t>
                      </a:r>
                      <a:endParaRPr lang="en-US" altLang="ko-KR" sz="1600" b="1" i="0" kern="120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en-US" altLang="ko-KR" sz="160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4908362"/>
                  </a:ext>
                </a:extLst>
              </a:tr>
              <a:tr h="97183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i="0" kern="1200" noProof="0" dirty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이청민</a:t>
                      </a:r>
                      <a:endParaRPr lang="ko-KR" altLang="en-US" sz="1600" b="1" i="0" kern="120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600" b="1" i="0" kern="120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팀원</a:t>
                      </a: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ko-KR" altLang="en-US" sz="1600" b="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273046"/>
                  </a:ext>
                </a:extLst>
              </a:tr>
              <a:tr h="97183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i="0" kern="1200" noProof="0" dirty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명성완</a:t>
                      </a:r>
                      <a:endParaRPr lang="ko-KR" altLang="en-US" sz="1600" b="1" i="0" kern="120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600" b="1" i="0" kern="120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멘토</a:t>
                      </a: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ko-KR" altLang="en-US" sz="1600" b="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0985464"/>
                  </a:ext>
                </a:extLst>
              </a:tr>
            </a:tbl>
          </a:graphicData>
        </a:graphic>
      </p:graphicFrame>
      <p:grpSp>
        <p:nvGrpSpPr>
          <p:cNvPr id="42" name="그룹 41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6705599" y="3710784"/>
            <a:ext cx="1371603" cy="439105"/>
            <a:chOff x="4574108" y="3307757"/>
            <a:chExt cx="1113682" cy="326913"/>
          </a:xfrm>
        </p:grpSpPr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8" y="3307757"/>
              <a:ext cx="1113682" cy="326913"/>
              <a:chOff x="4665548" y="3307757"/>
              <a:chExt cx="1113682" cy="326913"/>
            </a:xfrm>
          </p:grpSpPr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8" y="3307757"/>
                <a:ext cx="1113680" cy="326913"/>
                <a:chOff x="4665552" y="3307757"/>
                <a:chExt cx="1192143" cy="358635"/>
              </a:xfrm>
            </p:grpSpPr>
            <p:sp>
              <p:nvSpPr>
                <p:cNvPr id="47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1192143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48" name="타원 47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en-US" altLang="ko-KR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DB </a:t>
                </a: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설계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44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8229598" y="3708469"/>
            <a:ext cx="1371604" cy="439105"/>
            <a:chOff x="4574107" y="3307757"/>
            <a:chExt cx="1113683" cy="326913"/>
          </a:xfrm>
        </p:grpSpPr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7" y="3307757"/>
              <a:ext cx="1113683" cy="326913"/>
              <a:chOff x="4665547" y="3307757"/>
              <a:chExt cx="1113683" cy="326913"/>
            </a:xfrm>
          </p:grpSpPr>
          <p:grpSp>
            <p:nvGrpSpPr>
              <p:cNvPr id="59" name="그룹 58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7" y="3307757"/>
                <a:ext cx="963875" cy="326913"/>
                <a:chOff x="4665552" y="3307757"/>
                <a:chExt cx="1031784" cy="358635"/>
              </a:xfrm>
            </p:grpSpPr>
            <p:sp>
              <p:nvSpPr>
                <p:cNvPr id="61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1031784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62" name="타원 61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 분석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58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9525000" y="3717824"/>
            <a:ext cx="1371603" cy="439105"/>
            <a:chOff x="4574108" y="3307757"/>
            <a:chExt cx="1113682" cy="326913"/>
          </a:xfrm>
        </p:grpSpPr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8" y="3307757"/>
              <a:ext cx="1113682" cy="326913"/>
              <a:chOff x="4665548" y="3307757"/>
              <a:chExt cx="1113682" cy="326913"/>
            </a:xfrm>
          </p:grpSpPr>
          <p:grpSp>
            <p:nvGrpSpPr>
              <p:cNvPr id="66" name="그룹 65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8" y="3307757"/>
                <a:ext cx="1113680" cy="326913"/>
                <a:chOff x="4665552" y="3307757"/>
                <a:chExt cx="1192143" cy="358635"/>
              </a:xfrm>
            </p:grpSpPr>
            <p:sp>
              <p:nvSpPr>
                <p:cNvPr id="68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1192143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69" name="타원 68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화면 설계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65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11125200" y="3723552"/>
            <a:ext cx="1371604" cy="439105"/>
            <a:chOff x="4574107" y="3307757"/>
            <a:chExt cx="1113683" cy="326913"/>
          </a:xfrm>
        </p:grpSpPr>
        <p:grpSp>
          <p:nvGrpSpPr>
            <p:cNvPr id="71" name="그룹 70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7" y="3307757"/>
              <a:ext cx="1113683" cy="326913"/>
              <a:chOff x="4665547" y="3307757"/>
              <a:chExt cx="1113683" cy="326913"/>
            </a:xfrm>
          </p:grpSpPr>
          <p:grpSp>
            <p:nvGrpSpPr>
              <p:cNvPr id="73" name="그룹 72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7" y="3307757"/>
                <a:ext cx="930578" cy="326913"/>
                <a:chOff x="4665552" y="3307757"/>
                <a:chExt cx="996141" cy="358635"/>
              </a:xfrm>
            </p:grpSpPr>
            <p:sp>
              <p:nvSpPr>
                <p:cNvPr id="75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996141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76" name="타원 75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en-US" altLang="ko-KR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 WEB</a:t>
                </a:r>
              </a:p>
            </p:txBody>
          </p:sp>
        </p:grpSp>
        <p:pic>
          <p:nvPicPr>
            <p:cNvPr id="72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12420600" y="3715509"/>
            <a:ext cx="1371605" cy="439105"/>
            <a:chOff x="4574106" y="3307757"/>
            <a:chExt cx="1113684" cy="326913"/>
          </a:xfrm>
        </p:grpSpPr>
        <p:grpSp>
          <p:nvGrpSpPr>
            <p:cNvPr id="78" name="그룹 77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6" y="3307757"/>
              <a:ext cx="1113684" cy="326913"/>
              <a:chOff x="4665546" y="3307757"/>
              <a:chExt cx="1113684" cy="326913"/>
            </a:xfrm>
          </p:grpSpPr>
          <p:grpSp>
            <p:nvGrpSpPr>
              <p:cNvPr id="80" name="그룹 79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6" y="3307757"/>
                <a:ext cx="930575" cy="326913"/>
                <a:chOff x="4665552" y="3307757"/>
                <a:chExt cx="996138" cy="358635"/>
              </a:xfrm>
            </p:grpSpPr>
            <p:sp>
              <p:nvSpPr>
                <p:cNvPr id="82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3" y="3307757"/>
                  <a:ext cx="996137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83" name="타원 82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테스트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79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6705603" y="7599995"/>
            <a:ext cx="2743198" cy="439105"/>
            <a:chOff x="4574109" y="3307757"/>
            <a:chExt cx="2227357" cy="326913"/>
          </a:xfrm>
        </p:grpSpPr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9" y="3307757"/>
              <a:ext cx="2227357" cy="326913"/>
              <a:chOff x="4665549" y="3307757"/>
              <a:chExt cx="2227357" cy="326913"/>
            </a:xfrm>
          </p:grpSpPr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9" y="3307757"/>
                <a:ext cx="1670519" cy="326913"/>
                <a:chOff x="4665552" y="3307757"/>
                <a:chExt cx="1788213" cy="358635"/>
              </a:xfrm>
            </p:grpSpPr>
            <p:sp>
              <p:nvSpPr>
                <p:cNvPr id="91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1788213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8" y="3340188"/>
                <a:ext cx="1874248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atinLnBrk="1"/>
                <a:r>
                  <a:rPr lang="ko-KR" altLang="en-US" sz="12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프로젝트 질의 응답</a:t>
                </a:r>
              </a:p>
            </p:txBody>
          </p:sp>
        </p:grpSp>
        <p:pic>
          <p:nvPicPr>
            <p:cNvPr id="88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sp>
        <p:nvSpPr>
          <p:cNvPr id="134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F814D27F-8614-8610-9512-4E4ACC1A0646}"/>
              </a:ext>
            </a:extLst>
          </p:cNvPr>
          <p:cNvGrpSpPr/>
          <p:nvPr/>
        </p:nvGrpSpPr>
        <p:grpSpPr>
          <a:xfrm>
            <a:off x="13716000" y="3722549"/>
            <a:ext cx="1371603" cy="439105"/>
            <a:chOff x="4574108" y="3307757"/>
            <a:chExt cx="1113682" cy="326913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1CE672AF-6279-2C09-1032-E1BE76399E61}"/>
                </a:ext>
              </a:extLst>
            </p:cNvPr>
            <p:cNvGrpSpPr/>
            <p:nvPr/>
          </p:nvGrpSpPr>
          <p:grpSpPr>
            <a:xfrm>
              <a:off x="4574108" y="3307757"/>
              <a:ext cx="1113682" cy="326913"/>
              <a:chOff x="4665548" y="3307757"/>
              <a:chExt cx="1113682" cy="326913"/>
            </a:xfrm>
          </p:grpSpPr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41BDB427-531D-B22B-6BF4-1A50D2B661AB}"/>
                  </a:ext>
                </a:extLst>
              </p:cNvPr>
              <p:cNvGrpSpPr/>
              <p:nvPr/>
            </p:nvGrpSpPr>
            <p:grpSpPr>
              <a:xfrm>
                <a:off x="4665548" y="3307757"/>
                <a:ext cx="1113680" cy="326913"/>
                <a:chOff x="4665552" y="3307757"/>
                <a:chExt cx="1192143" cy="358635"/>
              </a:xfrm>
            </p:grpSpPr>
            <p:sp>
              <p:nvSpPr>
                <p:cNvPr id="10" name="사각형: 둥근 모서리 41">
                  <a:extLst>
                    <a:ext uri="{FF2B5EF4-FFF2-40B4-BE49-F238E27FC236}">
                      <a16:creationId xmlns:a16="http://schemas.microsoft.com/office/drawing/2014/main" id="{FF24B46D-FC1F-F903-6161-12B9EEF2FB9C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1192143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D4F1F677-4840-2495-31E8-722E725A6552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DBFD04A-E820-7CA1-92D0-AEFBD33C8C2B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en-US" altLang="ko-KR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Android</a:t>
                </a:r>
              </a:p>
            </p:txBody>
          </p:sp>
        </p:grpSp>
        <p:pic>
          <p:nvPicPr>
            <p:cNvPr id="7" name="그래픽 105">
              <a:extLst>
                <a:ext uri="{FF2B5EF4-FFF2-40B4-BE49-F238E27FC236}">
                  <a16:creationId xmlns:a16="http://schemas.microsoft.com/office/drawing/2014/main" id="{3CA47696-454A-09C7-40AA-82EFBF346B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C9CFC9C7-667B-DB68-8419-BECD3A1A7EE5}"/>
              </a:ext>
            </a:extLst>
          </p:cNvPr>
          <p:cNvGrpSpPr/>
          <p:nvPr/>
        </p:nvGrpSpPr>
        <p:grpSpPr>
          <a:xfrm>
            <a:off x="15240000" y="3713795"/>
            <a:ext cx="1371603" cy="439105"/>
            <a:chOff x="4574108" y="3307757"/>
            <a:chExt cx="1113682" cy="326913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1C35F100-45FC-D7A1-095B-529C199B7AC1}"/>
                </a:ext>
              </a:extLst>
            </p:cNvPr>
            <p:cNvGrpSpPr/>
            <p:nvPr/>
          </p:nvGrpSpPr>
          <p:grpSpPr>
            <a:xfrm>
              <a:off x="4574108" y="3307757"/>
              <a:ext cx="1113682" cy="326913"/>
              <a:chOff x="4665548" y="3307757"/>
              <a:chExt cx="1113682" cy="326913"/>
            </a:xfrm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26FF3EB6-9CBF-E1E9-254E-E28C967D74AD}"/>
                  </a:ext>
                </a:extLst>
              </p:cNvPr>
              <p:cNvGrpSpPr/>
              <p:nvPr/>
            </p:nvGrpSpPr>
            <p:grpSpPr>
              <a:xfrm>
                <a:off x="4665548" y="3307757"/>
                <a:ext cx="1002414" cy="326913"/>
                <a:chOff x="4665552" y="3307757"/>
                <a:chExt cx="1073038" cy="358635"/>
              </a:xfrm>
            </p:grpSpPr>
            <p:sp>
              <p:nvSpPr>
                <p:cNvPr id="17" name="사각형: 둥근 모서리 41">
                  <a:extLst>
                    <a:ext uri="{FF2B5EF4-FFF2-40B4-BE49-F238E27FC236}">
                      <a16:creationId xmlns:a16="http://schemas.microsoft.com/office/drawing/2014/main" id="{13230549-1AB0-0646-8048-131EB877F680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1073038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8D1FE219-7CE4-0A34-ADF2-4C97E80071BB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0117DEF-14D5-0C5B-385F-F90E0756EA9A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문서 작업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4" name="그래픽 105">
              <a:extLst>
                <a:ext uri="{FF2B5EF4-FFF2-40B4-BE49-F238E27FC236}">
                  <a16:creationId xmlns:a16="http://schemas.microsoft.com/office/drawing/2014/main" id="{302E717D-B3D9-8161-C913-1820C88B57D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C14F0F64-0FF6-D329-1A68-24F1013C467C}"/>
              </a:ext>
            </a:extLst>
          </p:cNvPr>
          <p:cNvGrpSpPr/>
          <p:nvPr/>
        </p:nvGrpSpPr>
        <p:grpSpPr>
          <a:xfrm>
            <a:off x="8225447" y="4686300"/>
            <a:ext cx="1371604" cy="439105"/>
            <a:chOff x="4574107" y="3307757"/>
            <a:chExt cx="1113683" cy="326913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A6933245-092F-5E95-F327-A7C4E227BDD7}"/>
                </a:ext>
              </a:extLst>
            </p:cNvPr>
            <p:cNvGrpSpPr/>
            <p:nvPr/>
          </p:nvGrpSpPr>
          <p:grpSpPr>
            <a:xfrm>
              <a:off x="4574107" y="3307757"/>
              <a:ext cx="1113683" cy="326913"/>
              <a:chOff x="4665547" y="3307757"/>
              <a:chExt cx="1113683" cy="326913"/>
            </a:xfrm>
          </p:grpSpPr>
          <p:grpSp>
            <p:nvGrpSpPr>
              <p:cNvPr id="23" name="그룹 22">
                <a:extLst>
                  <a:ext uri="{FF2B5EF4-FFF2-40B4-BE49-F238E27FC236}">
                    <a16:creationId xmlns:a16="http://schemas.microsoft.com/office/drawing/2014/main" id="{F1EEDE05-F41F-216F-05F1-60394D20B78E}"/>
                  </a:ext>
                </a:extLst>
              </p:cNvPr>
              <p:cNvGrpSpPr/>
              <p:nvPr/>
            </p:nvGrpSpPr>
            <p:grpSpPr>
              <a:xfrm>
                <a:off x="4665547" y="3307757"/>
                <a:ext cx="963875" cy="326913"/>
                <a:chOff x="4665552" y="3307757"/>
                <a:chExt cx="1031784" cy="358635"/>
              </a:xfrm>
            </p:grpSpPr>
            <p:sp>
              <p:nvSpPr>
                <p:cNvPr id="25" name="사각형: 둥근 모서리 41">
                  <a:extLst>
                    <a:ext uri="{FF2B5EF4-FFF2-40B4-BE49-F238E27FC236}">
                      <a16:creationId xmlns:a16="http://schemas.microsoft.com/office/drawing/2014/main" id="{E2A12D14-6BE0-8F6E-EA63-D6101B342FC9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1031784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06E176D2-6148-5546-2A06-C3C8B50BEFD5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8833A1E-769F-D64E-9CD1-C75CF1484646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 분석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22" name="그래픽 105">
              <a:extLst>
                <a:ext uri="{FF2B5EF4-FFF2-40B4-BE49-F238E27FC236}">
                  <a16:creationId xmlns:a16="http://schemas.microsoft.com/office/drawing/2014/main" id="{F40C2B4B-798E-5C22-0A1B-513118EBB9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40364941-F95B-0160-6D71-F99280BBC34D}"/>
              </a:ext>
            </a:extLst>
          </p:cNvPr>
          <p:cNvGrpSpPr/>
          <p:nvPr/>
        </p:nvGrpSpPr>
        <p:grpSpPr>
          <a:xfrm>
            <a:off x="6705600" y="4686300"/>
            <a:ext cx="1371603" cy="439105"/>
            <a:chOff x="4574108" y="3307757"/>
            <a:chExt cx="1113682" cy="326913"/>
          </a:xfrm>
        </p:grpSpPr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6C934C93-877B-F42A-2313-FBE4D46E58F1}"/>
                </a:ext>
              </a:extLst>
            </p:cNvPr>
            <p:cNvGrpSpPr/>
            <p:nvPr/>
          </p:nvGrpSpPr>
          <p:grpSpPr>
            <a:xfrm>
              <a:off x="4574108" y="3307757"/>
              <a:ext cx="1113682" cy="326913"/>
              <a:chOff x="4665548" y="3307757"/>
              <a:chExt cx="1113682" cy="326913"/>
            </a:xfrm>
          </p:grpSpPr>
          <p:grpSp>
            <p:nvGrpSpPr>
              <p:cNvPr id="30" name="그룹 29">
                <a:extLst>
                  <a:ext uri="{FF2B5EF4-FFF2-40B4-BE49-F238E27FC236}">
                    <a16:creationId xmlns:a16="http://schemas.microsoft.com/office/drawing/2014/main" id="{C5E444CF-7099-CC16-EE77-A1414FDB78CC}"/>
                  </a:ext>
                </a:extLst>
              </p:cNvPr>
              <p:cNvGrpSpPr/>
              <p:nvPr/>
            </p:nvGrpSpPr>
            <p:grpSpPr>
              <a:xfrm>
                <a:off x="4665548" y="3307757"/>
                <a:ext cx="1113680" cy="326913"/>
                <a:chOff x="4665552" y="3307757"/>
                <a:chExt cx="1192143" cy="358635"/>
              </a:xfrm>
            </p:grpSpPr>
            <p:sp>
              <p:nvSpPr>
                <p:cNvPr id="32" name="사각형: 둥근 모서리 41">
                  <a:extLst>
                    <a:ext uri="{FF2B5EF4-FFF2-40B4-BE49-F238E27FC236}">
                      <a16:creationId xmlns:a16="http://schemas.microsoft.com/office/drawing/2014/main" id="{3A59B29B-392A-C07E-9508-FF68D58BB8B9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1192143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A92C4C4B-BE0D-82EE-5EA8-6729464A3A66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8BD22C9E-C815-27E3-AE77-6DD2E8D03537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화면 설계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29" name="그래픽 105">
              <a:extLst>
                <a:ext uri="{FF2B5EF4-FFF2-40B4-BE49-F238E27FC236}">
                  <a16:creationId xmlns:a16="http://schemas.microsoft.com/office/drawing/2014/main" id="{2793937F-DF89-82A0-F810-CA8BED9B9E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E1AE77EC-94B7-60C1-8A0F-256DC4536D53}"/>
              </a:ext>
            </a:extLst>
          </p:cNvPr>
          <p:cNvGrpSpPr/>
          <p:nvPr/>
        </p:nvGrpSpPr>
        <p:grpSpPr>
          <a:xfrm>
            <a:off x="9524992" y="4693340"/>
            <a:ext cx="1371606" cy="439105"/>
            <a:chOff x="4574105" y="3307757"/>
            <a:chExt cx="1113685" cy="326913"/>
          </a:xfrm>
        </p:grpSpPr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A87FB332-9653-F0DC-7E13-28ED3DC4A3C5}"/>
                </a:ext>
              </a:extLst>
            </p:cNvPr>
            <p:cNvGrpSpPr/>
            <p:nvPr/>
          </p:nvGrpSpPr>
          <p:grpSpPr>
            <a:xfrm>
              <a:off x="4574105" y="3307757"/>
              <a:ext cx="1113685" cy="326913"/>
              <a:chOff x="4665545" y="3307757"/>
              <a:chExt cx="1113685" cy="326913"/>
            </a:xfrm>
          </p:grpSpPr>
          <p:grpSp>
            <p:nvGrpSpPr>
              <p:cNvPr id="38" name="그룹 37">
                <a:extLst>
                  <a:ext uri="{FF2B5EF4-FFF2-40B4-BE49-F238E27FC236}">
                    <a16:creationId xmlns:a16="http://schemas.microsoft.com/office/drawing/2014/main" id="{319378B3-6D09-E54A-1842-66E8BCA96502}"/>
                  </a:ext>
                </a:extLst>
              </p:cNvPr>
              <p:cNvGrpSpPr/>
              <p:nvPr/>
            </p:nvGrpSpPr>
            <p:grpSpPr>
              <a:xfrm>
                <a:off x="4665545" y="3307757"/>
                <a:ext cx="1055177" cy="326913"/>
                <a:chOff x="4665551" y="3307757"/>
                <a:chExt cx="1129519" cy="358635"/>
              </a:xfrm>
            </p:grpSpPr>
            <p:sp>
              <p:nvSpPr>
                <p:cNvPr id="40" name="사각형: 둥근 모서리 41">
                  <a:extLst>
                    <a:ext uri="{FF2B5EF4-FFF2-40B4-BE49-F238E27FC236}">
                      <a16:creationId xmlns:a16="http://schemas.microsoft.com/office/drawing/2014/main" id="{723AA000-9553-5138-C8DB-3AE46E919149}"/>
                    </a:ext>
                  </a:extLst>
                </p:cNvPr>
                <p:cNvSpPr/>
                <p:nvPr/>
              </p:nvSpPr>
              <p:spPr>
                <a:xfrm>
                  <a:off x="4665551" y="3307757"/>
                  <a:ext cx="1129519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41" name="타원 40">
                  <a:extLst>
                    <a:ext uri="{FF2B5EF4-FFF2-40B4-BE49-F238E27FC236}">
                      <a16:creationId xmlns:a16="http://schemas.microsoft.com/office/drawing/2014/main" id="{391D6758-1BB3-A806-3BE5-C3414F4A458D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8C1289A-F2CC-1BCE-DFDE-7488D110A590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en-US" altLang="ko-KR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 WEB</a:t>
                </a:r>
              </a:p>
            </p:txBody>
          </p:sp>
        </p:grpSp>
        <p:pic>
          <p:nvPicPr>
            <p:cNvPr id="36" name="그래픽 105">
              <a:extLst>
                <a:ext uri="{FF2B5EF4-FFF2-40B4-BE49-F238E27FC236}">
                  <a16:creationId xmlns:a16="http://schemas.microsoft.com/office/drawing/2014/main" id="{9D7FCD69-DD16-D6FD-CD5F-C163E40463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A442BB63-A888-6C9D-861B-6D901EBC3FFF}"/>
              </a:ext>
            </a:extLst>
          </p:cNvPr>
          <p:cNvGrpSpPr/>
          <p:nvPr/>
        </p:nvGrpSpPr>
        <p:grpSpPr>
          <a:xfrm>
            <a:off x="11125195" y="4686300"/>
            <a:ext cx="1371605" cy="439105"/>
            <a:chOff x="4574106" y="3307757"/>
            <a:chExt cx="1113684" cy="326913"/>
          </a:xfrm>
        </p:grpSpPr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42876683-1433-AEA1-6C2D-13E9E02A6262}"/>
                </a:ext>
              </a:extLst>
            </p:cNvPr>
            <p:cNvGrpSpPr/>
            <p:nvPr/>
          </p:nvGrpSpPr>
          <p:grpSpPr>
            <a:xfrm>
              <a:off x="4574106" y="3307757"/>
              <a:ext cx="1113684" cy="326913"/>
              <a:chOff x="4665546" y="3307757"/>
              <a:chExt cx="1113684" cy="326913"/>
            </a:xfrm>
          </p:grpSpPr>
          <p:grpSp>
            <p:nvGrpSpPr>
              <p:cNvPr id="52" name="그룹 51">
                <a:extLst>
                  <a:ext uri="{FF2B5EF4-FFF2-40B4-BE49-F238E27FC236}">
                    <a16:creationId xmlns:a16="http://schemas.microsoft.com/office/drawing/2014/main" id="{32D45FE3-8A99-D9A2-987B-CE5CF115F8D1}"/>
                  </a:ext>
                </a:extLst>
              </p:cNvPr>
              <p:cNvGrpSpPr/>
              <p:nvPr/>
            </p:nvGrpSpPr>
            <p:grpSpPr>
              <a:xfrm>
                <a:off x="4665546" y="3307757"/>
                <a:ext cx="930575" cy="326913"/>
                <a:chOff x="4665552" y="3307757"/>
                <a:chExt cx="996138" cy="358635"/>
              </a:xfrm>
            </p:grpSpPr>
            <p:sp>
              <p:nvSpPr>
                <p:cNvPr id="54" name="사각형: 둥근 모서리 41">
                  <a:extLst>
                    <a:ext uri="{FF2B5EF4-FFF2-40B4-BE49-F238E27FC236}">
                      <a16:creationId xmlns:a16="http://schemas.microsoft.com/office/drawing/2014/main" id="{5730C626-3C92-D383-4648-F1A70AE61DBE}"/>
                    </a:ext>
                  </a:extLst>
                </p:cNvPr>
                <p:cNvSpPr/>
                <p:nvPr/>
              </p:nvSpPr>
              <p:spPr>
                <a:xfrm>
                  <a:off x="4665553" y="3307757"/>
                  <a:ext cx="996137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55" name="타원 54">
                  <a:extLst>
                    <a:ext uri="{FF2B5EF4-FFF2-40B4-BE49-F238E27FC236}">
                      <a16:creationId xmlns:a16="http://schemas.microsoft.com/office/drawing/2014/main" id="{1B35027A-7E9A-355A-DBBE-7FCB0A3E2419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4CA1DEFE-8090-DFBC-5630-B8D3933A044A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테스트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51" name="그래픽 105">
              <a:extLst>
                <a:ext uri="{FF2B5EF4-FFF2-40B4-BE49-F238E27FC236}">
                  <a16:creationId xmlns:a16="http://schemas.microsoft.com/office/drawing/2014/main" id="{5D0A16B9-2BD4-1F52-5BFD-9A4500A22E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149" name="그룹 148">
            <a:extLst>
              <a:ext uri="{FF2B5EF4-FFF2-40B4-BE49-F238E27FC236}">
                <a16:creationId xmlns:a16="http://schemas.microsoft.com/office/drawing/2014/main" id="{9C77A55E-0919-5777-30F2-61DBAE84AC7D}"/>
              </a:ext>
            </a:extLst>
          </p:cNvPr>
          <p:cNvGrpSpPr/>
          <p:nvPr/>
        </p:nvGrpSpPr>
        <p:grpSpPr>
          <a:xfrm>
            <a:off x="12425676" y="4686300"/>
            <a:ext cx="1371603" cy="439105"/>
            <a:chOff x="4574108" y="3307757"/>
            <a:chExt cx="1113682" cy="326913"/>
          </a:xfrm>
        </p:grpSpPr>
        <p:grpSp>
          <p:nvGrpSpPr>
            <p:cNvPr id="150" name="그룹 149">
              <a:extLst>
                <a:ext uri="{FF2B5EF4-FFF2-40B4-BE49-F238E27FC236}">
                  <a16:creationId xmlns:a16="http://schemas.microsoft.com/office/drawing/2014/main" id="{F9169C56-86CB-A6CA-46ED-CE0E07E40533}"/>
                </a:ext>
              </a:extLst>
            </p:cNvPr>
            <p:cNvGrpSpPr/>
            <p:nvPr/>
          </p:nvGrpSpPr>
          <p:grpSpPr>
            <a:xfrm>
              <a:off x="4574108" y="3307757"/>
              <a:ext cx="1113682" cy="326913"/>
              <a:chOff x="4665548" y="3307757"/>
              <a:chExt cx="1113682" cy="326913"/>
            </a:xfrm>
          </p:grpSpPr>
          <p:grpSp>
            <p:nvGrpSpPr>
              <p:cNvPr id="152" name="그룹 151">
                <a:extLst>
                  <a:ext uri="{FF2B5EF4-FFF2-40B4-BE49-F238E27FC236}">
                    <a16:creationId xmlns:a16="http://schemas.microsoft.com/office/drawing/2014/main" id="{9DA51E52-EFE2-79B7-17F9-4F74AE22D227}"/>
                  </a:ext>
                </a:extLst>
              </p:cNvPr>
              <p:cNvGrpSpPr/>
              <p:nvPr/>
            </p:nvGrpSpPr>
            <p:grpSpPr>
              <a:xfrm>
                <a:off x="4665548" y="3307757"/>
                <a:ext cx="1002414" cy="326913"/>
                <a:chOff x="4665552" y="3307757"/>
                <a:chExt cx="1073038" cy="358635"/>
              </a:xfrm>
            </p:grpSpPr>
            <p:sp>
              <p:nvSpPr>
                <p:cNvPr id="154" name="사각형: 둥근 모서리 41">
                  <a:extLst>
                    <a:ext uri="{FF2B5EF4-FFF2-40B4-BE49-F238E27FC236}">
                      <a16:creationId xmlns:a16="http://schemas.microsoft.com/office/drawing/2014/main" id="{564BEF9B-50D6-6019-6B31-2D43C8301457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1073038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55" name="타원 154">
                  <a:extLst>
                    <a:ext uri="{FF2B5EF4-FFF2-40B4-BE49-F238E27FC236}">
                      <a16:creationId xmlns:a16="http://schemas.microsoft.com/office/drawing/2014/main" id="{2A847D73-A665-2D3E-4462-F53A5D3FCAD7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EE454BF1-300C-0504-5CFA-618B1B046F58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문서 작업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51" name="그래픽 105">
              <a:extLst>
                <a:ext uri="{FF2B5EF4-FFF2-40B4-BE49-F238E27FC236}">
                  <a16:creationId xmlns:a16="http://schemas.microsoft.com/office/drawing/2014/main" id="{1643F2C5-9E03-F6F6-B4C0-13B22D4147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156" name="그룹 155">
            <a:extLst>
              <a:ext uri="{FF2B5EF4-FFF2-40B4-BE49-F238E27FC236}">
                <a16:creationId xmlns:a16="http://schemas.microsoft.com/office/drawing/2014/main" id="{2FB330C4-1D48-FB09-B317-D2A38C142F2B}"/>
              </a:ext>
            </a:extLst>
          </p:cNvPr>
          <p:cNvGrpSpPr/>
          <p:nvPr/>
        </p:nvGrpSpPr>
        <p:grpSpPr>
          <a:xfrm>
            <a:off x="8225447" y="5692609"/>
            <a:ext cx="1371604" cy="439105"/>
            <a:chOff x="4574107" y="3307757"/>
            <a:chExt cx="1113683" cy="326913"/>
          </a:xfrm>
        </p:grpSpPr>
        <p:grpSp>
          <p:nvGrpSpPr>
            <p:cNvPr id="157" name="그룹 156">
              <a:extLst>
                <a:ext uri="{FF2B5EF4-FFF2-40B4-BE49-F238E27FC236}">
                  <a16:creationId xmlns:a16="http://schemas.microsoft.com/office/drawing/2014/main" id="{BE9E0B79-2732-CA59-6D8D-E4C0861A37E0}"/>
                </a:ext>
              </a:extLst>
            </p:cNvPr>
            <p:cNvGrpSpPr/>
            <p:nvPr/>
          </p:nvGrpSpPr>
          <p:grpSpPr>
            <a:xfrm>
              <a:off x="4574107" y="3307757"/>
              <a:ext cx="1113683" cy="326913"/>
              <a:chOff x="4665547" y="3307757"/>
              <a:chExt cx="1113683" cy="326913"/>
            </a:xfrm>
          </p:grpSpPr>
          <p:grpSp>
            <p:nvGrpSpPr>
              <p:cNvPr id="159" name="그룹 158">
                <a:extLst>
                  <a:ext uri="{FF2B5EF4-FFF2-40B4-BE49-F238E27FC236}">
                    <a16:creationId xmlns:a16="http://schemas.microsoft.com/office/drawing/2014/main" id="{49F08B0C-4656-F64C-A00D-0DF46F329B5E}"/>
                  </a:ext>
                </a:extLst>
              </p:cNvPr>
              <p:cNvGrpSpPr/>
              <p:nvPr/>
            </p:nvGrpSpPr>
            <p:grpSpPr>
              <a:xfrm>
                <a:off x="4665547" y="3307757"/>
                <a:ext cx="963875" cy="326913"/>
                <a:chOff x="4665552" y="3307757"/>
                <a:chExt cx="1031784" cy="358635"/>
              </a:xfrm>
            </p:grpSpPr>
            <p:sp>
              <p:nvSpPr>
                <p:cNvPr id="161" name="사각형: 둥근 모서리 41">
                  <a:extLst>
                    <a:ext uri="{FF2B5EF4-FFF2-40B4-BE49-F238E27FC236}">
                      <a16:creationId xmlns:a16="http://schemas.microsoft.com/office/drawing/2014/main" id="{C241F11C-8D9A-7C31-5872-AB8A2D47D2DB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1031784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62" name="타원 161">
                  <a:extLst>
                    <a:ext uri="{FF2B5EF4-FFF2-40B4-BE49-F238E27FC236}">
                      <a16:creationId xmlns:a16="http://schemas.microsoft.com/office/drawing/2014/main" id="{B4282043-174E-7181-9839-BF82CE37D596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160" name="TextBox 159">
                <a:extLst>
                  <a:ext uri="{FF2B5EF4-FFF2-40B4-BE49-F238E27FC236}">
                    <a16:creationId xmlns:a16="http://schemas.microsoft.com/office/drawing/2014/main" id="{3BE2693B-67D3-6234-A8DB-9F8E7EA08C60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 분석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58" name="그래픽 105">
              <a:extLst>
                <a:ext uri="{FF2B5EF4-FFF2-40B4-BE49-F238E27FC236}">
                  <a16:creationId xmlns:a16="http://schemas.microsoft.com/office/drawing/2014/main" id="{A74280BE-16FC-9610-B3F5-C2FAEDE821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163" name="그룹 162">
            <a:extLst>
              <a:ext uri="{FF2B5EF4-FFF2-40B4-BE49-F238E27FC236}">
                <a16:creationId xmlns:a16="http://schemas.microsoft.com/office/drawing/2014/main" id="{FAAFD0A7-A4C6-EA28-4915-2CEF3610EB38}"/>
              </a:ext>
            </a:extLst>
          </p:cNvPr>
          <p:cNvGrpSpPr/>
          <p:nvPr/>
        </p:nvGrpSpPr>
        <p:grpSpPr>
          <a:xfrm>
            <a:off x="6705600" y="5692609"/>
            <a:ext cx="1371603" cy="439105"/>
            <a:chOff x="4574108" y="3307757"/>
            <a:chExt cx="1113682" cy="326913"/>
          </a:xfrm>
        </p:grpSpPr>
        <p:grpSp>
          <p:nvGrpSpPr>
            <p:cNvPr id="164" name="그룹 163">
              <a:extLst>
                <a:ext uri="{FF2B5EF4-FFF2-40B4-BE49-F238E27FC236}">
                  <a16:creationId xmlns:a16="http://schemas.microsoft.com/office/drawing/2014/main" id="{61EED94C-E098-C9BF-4EEE-E88C6FA28F41}"/>
                </a:ext>
              </a:extLst>
            </p:cNvPr>
            <p:cNvGrpSpPr/>
            <p:nvPr/>
          </p:nvGrpSpPr>
          <p:grpSpPr>
            <a:xfrm>
              <a:off x="4574108" y="3307757"/>
              <a:ext cx="1113682" cy="326913"/>
              <a:chOff x="4665548" y="3307757"/>
              <a:chExt cx="1113682" cy="326913"/>
            </a:xfrm>
          </p:grpSpPr>
          <p:grpSp>
            <p:nvGrpSpPr>
              <p:cNvPr id="166" name="그룹 165">
                <a:extLst>
                  <a:ext uri="{FF2B5EF4-FFF2-40B4-BE49-F238E27FC236}">
                    <a16:creationId xmlns:a16="http://schemas.microsoft.com/office/drawing/2014/main" id="{2F9BD660-F7DE-B1F3-8A86-D305D6E03BCB}"/>
                  </a:ext>
                </a:extLst>
              </p:cNvPr>
              <p:cNvGrpSpPr/>
              <p:nvPr/>
            </p:nvGrpSpPr>
            <p:grpSpPr>
              <a:xfrm>
                <a:off x="4665548" y="3307757"/>
                <a:ext cx="1113680" cy="326913"/>
                <a:chOff x="4665552" y="3307757"/>
                <a:chExt cx="1192143" cy="358635"/>
              </a:xfrm>
            </p:grpSpPr>
            <p:sp>
              <p:nvSpPr>
                <p:cNvPr id="168" name="사각형: 둥근 모서리 41">
                  <a:extLst>
                    <a:ext uri="{FF2B5EF4-FFF2-40B4-BE49-F238E27FC236}">
                      <a16:creationId xmlns:a16="http://schemas.microsoft.com/office/drawing/2014/main" id="{B8E17B50-8B86-83CE-BB89-C84FE4A1B2AC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1192143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69" name="타원 168">
                  <a:extLst>
                    <a:ext uri="{FF2B5EF4-FFF2-40B4-BE49-F238E27FC236}">
                      <a16:creationId xmlns:a16="http://schemas.microsoft.com/office/drawing/2014/main" id="{41ACB34E-CE95-2B72-D34C-AE07C1110CD5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167" name="TextBox 166">
                <a:extLst>
                  <a:ext uri="{FF2B5EF4-FFF2-40B4-BE49-F238E27FC236}">
                    <a16:creationId xmlns:a16="http://schemas.microsoft.com/office/drawing/2014/main" id="{6DFB5B68-E87B-E89C-EC7E-F91CF61612F3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화면 설계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65" name="그래픽 105">
              <a:extLst>
                <a:ext uri="{FF2B5EF4-FFF2-40B4-BE49-F238E27FC236}">
                  <a16:creationId xmlns:a16="http://schemas.microsoft.com/office/drawing/2014/main" id="{CF2AE6E0-6A3F-3515-0171-63F1BBCF31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170" name="그룹 169">
            <a:extLst>
              <a:ext uri="{FF2B5EF4-FFF2-40B4-BE49-F238E27FC236}">
                <a16:creationId xmlns:a16="http://schemas.microsoft.com/office/drawing/2014/main" id="{D1225713-A4D9-0ACD-1D95-9A247B9DA56E}"/>
              </a:ext>
            </a:extLst>
          </p:cNvPr>
          <p:cNvGrpSpPr/>
          <p:nvPr/>
        </p:nvGrpSpPr>
        <p:grpSpPr>
          <a:xfrm>
            <a:off x="9524992" y="5699649"/>
            <a:ext cx="1371606" cy="439105"/>
            <a:chOff x="4574105" y="3307757"/>
            <a:chExt cx="1113685" cy="326913"/>
          </a:xfrm>
        </p:grpSpPr>
        <p:grpSp>
          <p:nvGrpSpPr>
            <p:cNvPr id="171" name="그룹 170">
              <a:extLst>
                <a:ext uri="{FF2B5EF4-FFF2-40B4-BE49-F238E27FC236}">
                  <a16:creationId xmlns:a16="http://schemas.microsoft.com/office/drawing/2014/main" id="{660264E0-8BD4-12EB-1B54-1B650A407B51}"/>
                </a:ext>
              </a:extLst>
            </p:cNvPr>
            <p:cNvGrpSpPr/>
            <p:nvPr/>
          </p:nvGrpSpPr>
          <p:grpSpPr>
            <a:xfrm>
              <a:off x="4574105" y="3307757"/>
              <a:ext cx="1113685" cy="326913"/>
              <a:chOff x="4665545" y="3307757"/>
              <a:chExt cx="1113685" cy="326913"/>
            </a:xfrm>
          </p:grpSpPr>
          <p:grpSp>
            <p:nvGrpSpPr>
              <p:cNvPr id="173" name="그룹 172">
                <a:extLst>
                  <a:ext uri="{FF2B5EF4-FFF2-40B4-BE49-F238E27FC236}">
                    <a16:creationId xmlns:a16="http://schemas.microsoft.com/office/drawing/2014/main" id="{3AFD38AE-5651-1A95-CE75-DF618C8572BF}"/>
                  </a:ext>
                </a:extLst>
              </p:cNvPr>
              <p:cNvGrpSpPr/>
              <p:nvPr/>
            </p:nvGrpSpPr>
            <p:grpSpPr>
              <a:xfrm>
                <a:off x="4665545" y="3307757"/>
                <a:ext cx="1055177" cy="326913"/>
                <a:chOff x="4665551" y="3307757"/>
                <a:chExt cx="1129519" cy="358635"/>
              </a:xfrm>
            </p:grpSpPr>
            <p:sp>
              <p:nvSpPr>
                <p:cNvPr id="175" name="사각형: 둥근 모서리 41">
                  <a:extLst>
                    <a:ext uri="{FF2B5EF4-FFF2-40B4-BE49-F238E27FC236}">
                      <a16:creationId xmlns:a16="http://schemas.microsoft.com/office/drawing/2014/main" id="{957B07B5-3275-47F9-7EF3-50928B035E6C}"/>
                    </a:ext>
                  </a:extLst>
                </p:cNvPr>
                <p:cNvSpPr/>
                <p:nvPr/>
              </p:nvSpPr>
              <p:spPr>
                <a:xfrm>
                  <a:off x="4665551" y="3307757"/>
                  <a:ext cx="1129519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76" name="타원 175">
                  <a:extLst>
                    <a:ext uri="{FF2B5EF4-FFF2-40B4-BE49-F238E27FC236}">
                      <a16:creationId xmlns:a16="http://schemas.microsoft.com/office/drawing/2014/main" id="{19ADA8E3-6BF6-5FE9-E04E-5EFE19E66783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174" name="TextBox 173">
                <a:extLst>
                  <a:ext uri="{FF2B5EF4-FFF2-40B4-BE49-F238E27FC236}">
                    <a16:creationId xmlns:a16="http://schemas.microsoft.com/office/drawing/2014/main" id="{A1B89A42-D474-46CD-ACEA-A3F244901FFC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en-US" altLang="ko-KR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 WEB</a:t>
                </a:r>
              </a:p>
            </p:txBody>
          </p:sp>
        </p:grpSp>
        <p:pic>
          <p:nvPicPr>
            <p:cNvPr id="172" name="그래픽 105">
              <a:extLst>
                <a:ext uri="{FF2B5EF4-FFF2-40B4-BE49-F238E27FC236}">
                  <a16:creationId xmlns:a16="http://schemas.microsoft.com/office/drawing/2014/main" id="{4066E3CC-B3C7-17C2-F128-9B580907E1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177" name="그룹 176">
            <a:extLst>
              <a:ext uri="{FF2B5EF4-FFF2-40B4-BE49-F238E27FC236}">
                <a16:creationId xmlns:a16="http://schemas.microsoft.com/office/drawing/2014/main" id="{404EC1C2-FC86-3AD9-0A50-317850070A0E}"/>
              </a:ext>
            </a:extLst>
          </p:cNvPr>
          <p:cNvGrpSpPr/>
          <p:nvPr/>
        </p:nvGrpSpPr>
        <p:grpSpPr>
          <a:xfrm>
            <a:off x="11125195" y="5692609"/>
            <a:ext cx="1371605" cy="439105"/>
            <a:chOff x="4574106" y="3307757"/>
            <a:chExt cx="1113684" cy="326913"/>
          </a:xfrm>
        </p:grpSpPr>
        <p:grpSp>
          <p:nvGrpSpPr>
            <p:cNvPr id="178" name="그룹 177">
              <a:extLst>
                <a:ext uri="{FF2B5EF4-FFF2-40B4-BE49-F238E27FC236}">
                  <a16:creationId xmlns:a16="http://schemas.microsoft.com/office/drawing/2014/main" id="{6228062F-C6EB-A751-EC70-FDB4C5FDB449}"/>
                </a:ext>
              </a:extLst>
            </p:cNvPr>
            <p:cNvGrpSpPr/>
            <p:nvPr/>
          </p:nvGrpSpPr>
          <p:grpSpPr>
            <a:xfrm>
              <a:off x="4574106" y="3307757"/>
              <a:ext cx="1113684" cy="326913"/>
              <a:chOff x="4665546" y="3307757"/>
              <a:chExt cx="1113684" cy="326913"/>
            </a:xfrm>
          </p:grpSpPr>
          <p:grpSp>
            <p:nvGrpSpPr>
              <p:cNvPr id="180" name="그룹 179">
                <a:extLst>
                  <a:ext uri="{FF2B5EF4-FFF2-40B4-BE49-F238E27FC236}">
                    <a16:creationId xmlns:a16="http://schemas.microsoft.com/office/drawing/2014/main" id="{8931F0F2-6124-0127-CEB1-5F441BC621A4}"/>
                  </a:ext>
                </a:extLst>
              </p:cNvPr>
              <p:cNvGrpSpPr/>
              <p:nvPr/>
            </p:nvGrpSpPr>
            <p:grpSpPr>
              <a:xfrm>
                <a:off x="4665546" y="3307757"/>
                <a:ext cx="930575" cy="326913"/>
                <a:chOff x="4665552" y="3307757"/>
                <a:chExt cx="996138" cy="358635"/>
              </a:xfrm>
            </p:grpSpPr>
            <p:sp>
              <p:nvSpPr>
                <p:cNvPr id="238" name="사각형: 둥근 모서리 41">
                  <a:extLst>
                    <a:ext uri="{FF2B5EF4-FFF2-40B4-BE49-F238E27FC236}">
                      <a16:creationId xmlns:a16="http://schemas.microsoft.com/office/drawing/2014/main" id="{CC0B46B8-B8A2-D868-83BA-3DF647F9D330}"/>
                    </a:ext>
                  </a:extLst>
                </p:cNvPr>
                <p:cNvSpPr/>
                <p:nvPr/>
              </p:nvSpPr>
              <p:spPr>
                <a:xfrm>
                  <a:off x="4665553" y="3307757"/>
                  <a:ext cx="996137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39" name="타원 238">
                  <a:extLst>
                    <a:ext uri="{FF2B5EF4-FFF2-40B4-BE49-F238E27FC236}">
                      <a16:creationId xmlns:a16="http://schemas.microsoft.com/office/drawing/2014/main" id="{710D4F56-5F66-953A-F95F-B9EA660180AA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237" name="TextBox 236">
                <a:extLst>
                  <a:ext uri="{FF2B5EF4-FFF2-40B4-BE49-F238E27FC236}">
                    <a16:creationId xmlns:a16="http://schemas.microsoft.com/office/drawing/2014/main" id="{4A900EF3-CCA6-D924-A0D6-7A0AFDA700E5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테스트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79" name="그래픽 105">
              <a:extLst>
                <a:ext uri="{FF2B5EF4-FFF2-40B4-BE49-F238E27FC236}">
                  <a16:creationId xmlns:a16="http://schemas.microsoft.com/office/drawing/2014/main" id="{16EC3481-EB46-7A4C-73BB-5AD6259A981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240" name="그룹 239">
            <a:extLst>
              <a:ext uri="{FF2B5EF4-FFF2-40B4-BE49-F238E27FC236}">
                <a16:creationId xmlns:a16="http://schemas.microsoft.com/office/drawing/2014/main" id="{B0895A24-CB7A-4AA2-D862-9457D724AC55}"/>
              </a:ext>
            </a:extLst>
          </p:cNvPr>
          <p:cNvGrpSpPr/>
          <p:nvPr/>
        </p:nvGrpSpPr>
        <p:grpSpPr>
          <a:xfrm>
            <a:off x="12425676" y="5692609"/>
            <a:ext cx="1371603" cy="439105"/>
            <a:chOff x="4574108" y="3307757"/>
            <a:chExt cx="1113682" cy="326913"/>
          </a:xfrm>
        </p:grpSpPr>
        <p:grpSp>
          <p:nvGrpSpPr>
            <p:cNvPr id="241" name="그룹 240">
              <a:extLst>
                <a:ext uri="{FF2B5EF4-FFF2-40B4-BE49-F238E27FC236}">
                  <a16:creationId xmlns:a16="http://schemas.microsoft.com/office/drawing/2014/main" id="{32E340A7-F42D-48EE-FAA1-504A1D3B8F43}"/>
                </a:ext>
              </a:extLst>
            </p:cNvPr>
            <p:cNvGrpSpPr/>
            <p:nvPr/>
          </p:nvGrpSpPr>
          <p:grpSpPr>
            <a:xfrm>
              <a:off x="4574108" y="3307757"/>
              <a:ext cx="1113682" cy="326913"/>
              <a:chOff x="4665548" y="3307757"/>
              <a:chExt cx="1113682" cy="326913"/>
            </a:xfrm>
          </p:grpSpPr>
          <p:grpSp>
            <p:nvGrpSpPr>
              <p:cNvPr id="243" name="그룹 242">
                <a:extLst>
                  <a:ext uri="{FF2B5EF4-FFF2-40B4-BE49-F238E27FC236}">
                    <a16:creationId xmlns:a16="http://schemas.microsoft.com/office/drawing/2014/main" id="{F2A60EF0-4D5A-9243-0863-20EE8E267F01}"/>
                  </a:ext>
                </a:extLst>
              </p:cNvPr>
              <p:cNvGrpSpPr/>
              <p:nvPr/>
            </p:nvGrpSpPr>
            <p:grpSpPr>
              <a:xfrm>
                <a:off x="4665548" y="3307757"/>
                <a:ext cx="1002414" cy="326913"/>
                <a:chOff x="4665552" y="3307757"/>
                <a:chExt cx="1073038" cy="358635"/>
              </a:xfrm>
            </p:grpSpPr>
            <p:sp>
              <p:nvSpPr>
                <p:cNvPr id="245" name="사각형: 둥근 모서리 41">
                  <a:extLst>
                    <a:ext uri="{FF2B5EF4-FFF2-40B4-BE49-F238E27FC236}">
                      <a16:creationId xmlns:a16="http://schemas.microsoft.com/office/drawing/2014/main" id="{D9F3B887-4F6B-2CA6-4561-0C762F2AF817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1073038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46" name="타원 245">
                  <a:extLst>
                    <a:ext uri="{FF2B5EF4-FFF2-40B4-BE49-F238E27FC236}">
                      <a16:creationId xmlns:a16="http://schemas.microsoft.com/office/drawing/2014/main" id="{BA562B19-576F-D2D8-4217-267F40F44C2F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244" name="TextBox 243">
                <a:extLst>
                  <a:ext uri="{FF2B5EF4-FFF2-40B4-BE49-F238E27FC236}">
                    <a16:creationId xmlns:a16="http://schemas.microsoft.com/office/drawing/2014/main" id="{AADAAF07-9908-B3E3-727A-1A977AAB4BF6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문서 작업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242" name="그래픽 105">
              <a:extLst>
                <a:ext uri="{FF2B5EF4-FFF2-40B4-BE49-F238E27FC236}">
                  <a16:creationId xmlns:a16="http://schemas.microsoft.com/office/drawing/2014/main" id="{B97D9C0C-0DBC-5354-F886-C6D0F22096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247" name="그룹 246">
            <a:extLst>
              <a:ext uri="{FF2B5EF4-FFF2-40B4-BE49-F238E27FC236}">
                <a16:creationId xmlns:a16="http://schemas.microsoft.com/office/drawing/2014/main" id="{5F262947-7643-8007-F669-AB3186A3231A}"/>
              </a:ext>
            </a:extLst>
          </p:cNvPr>
          <p:cNvGrpSpPr/>
          <p:nvPr/>
        </p:nvGrpSpPr>
        <p:grpSpPr>
          <a:xfrm>
            <a:off x="8225447" y="6678798"/>
            <a:ext cx="1371604" cy="439105"/>
            <a:chOff x="4574107" y="3307757"/>
            <a:chExt cx="1113683" cy="326913"/>
          </a:xfrm>
        </p:grpSpPr>
        <p:grpSp>
          <p:nvGrpSpPr>
            <p:cNvPr id="248" name="그룹 247">
              <a:extLst>
                <a:ext uri="{FF2B5EF4-FFF2-40B4-BE49-F238E27FC236}">
                  <a16:creationId xmlns:a16="http://schemas.microsoft.com/office/drawing/2014/main" id="{F46732F6-D153-9546-86D1-DA05AD10A92F}"/>
                </a:ext>
              </a:extLst>
            </p:cNvPr>
            <p:cNvGrpSpPr/>
            <p:nvPr/>
          </p:nvGrpSpPr>
          <p:grpSpPr>
            <a:xfrm>
              <a:off x="4574107" y="3307757"/>
              <a:ext cx="1113683" cy="326913"/>
              <a:chOff x="4665547" y="3307757"/>
              <a:chExt cx="1113683" cy="326913"/>
            </a:xfrm>
          </p:grpSpPr>
          <p:grpSp>
            <p:nvGrpSpPr>
              <p:cNvPr id="250" name="그룹 249">
                <a:extLst>
                  <a:ext uri="{FF2B5EF4-FFF2-40B4-BE49-F238E27FC236}">
                    <a16:creationId xmlns:a16="http://schemas.microsoft.com/office/drawing/2014/main" id="{53460B7D-465E-B424-02BD-6398FA6E1931}"/>
                  </a:ext>
                </a:extLst>
              </p:cNvPr>
              <p:cNvGrpSpPr/>
              <p:nvPr/>
            </p:nvGrpSpPr>
            <p:grpSpPr>
              <a:xfrm>
                <a:off x="4665547" y="3307757"/>
                <a:ext cx="963875" cy="326913"/>
                <a:chOff x="4665552" y="3307757"/>
                <a:chExt cx="1031784" cy="358635"/>
              </a:xfrm>
            </p:grpSpPr>
            <p:sp>
              <p:nvSpPr>
                <p:cNvPr id="252" name="사각형: 둥근 모서리 41">
                  <a:extLst>
                    <a:ext uri="{FF2B5EF4-FFF2-40B4-BE49-F238E27FC236}">
                      <a16:creationId xmlns:a16="http://schemas.microsoft.com/office/drawing/2014/main" id="{48DB0AC1-6F64-6C4D-4B09-E0B20D6D456A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1031784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53" name="타원 252">
                  <a:extLst>
                    <a:ext uri="{FF2B5EF4-FFF2-40B4-BE49-F238E27FC236}">
                      <a16:creationId xmlns:a16="http://schemas.microsoft.com/office/drawing/2014/main" id="{B11658F2-3A8A-0AF0-DB59-A938D7E76A24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251" name="TextBox 250">
                <a:extLst>
                  <a:ext uri="{FF2B5EF4-FFF2-40B4-BE49-F238E27FC236}">
                    <a16:creationId xmlns:a16="http://schemas.microsoft.com/office/drawing/2014/main" id="{3195075B-E837-B368-26E1-6B3D8B91B148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 분석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249" name="그래픽 105">
              <a:extLst>
                <a:ext uri="{FF2B5EF4-FFF2-40B4-BE49-F238E27FC236}">
                  <a16:creationId xmlns:a16="http://schemas.microsoft.com/office/drawing/2014/main" id="{EB8C2BA6-65EF-97AA-9E75-D8D62A6AC8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254" name="그룹 253">
            <a:extLst>
              <a:ext uri="{FF2B5EF4-FFF2-40B4-BE49-F238E27FC236}">
                <a16:creationId xmlns:a16="http://schemas.microsoft.com/office/drawing/2014/main" id="{A4B3C1B0-3A06-4EEF-B310-09733712B9A4}"/>
              </a:ext>
            </a:extLst>
          </p:cNvPr>
          <p:cNvGrpSpPr/>
          <p:nvPr/>
        </p:nvGrpSpPr>
        <p:grpSpPr>
          <a:xfrm>
            <a:off x="6705600" y="6678798"/>
            <a:ext cx="1371603" cy="439105"/>
            <a:chOff x="4574108" y="3307757"/>
            <a:chExt cx="1113682" cy="326913"/>
          </a:xfrm>
        </p:grpSpPr>
        <p:grpSp>
          <p:nvGrpSpPr>
            <p:cNvPr id="255" name="그룹 254">
              <a:extLst>
                <a:ext uri="{FF2B5EF4-FFF2-40B4-BE49-F238E27FC236}">
                  <a16:creationId xmlns:a16="http://schemas.microsoft.com/office/drawing/2014/main" id="{3175795C-0299-B7DE-FC2C-E1ACD6ED3C67}"/>
                </a:ext>
              </a:extLst>
            </p:cNvPr>
            <p:cNvGrpSpPr/>
            <p:nvPr/>
          </p:nvGrpSpPr>
          <p:grpSpPr>
            <a:xfrm>
              <a:off x="4574108" y="3307757"/>
              <a:ext cx="1113682" cy="326913"/>
              <a:chOff x="4665548" y="3307757"/>
              <a:chExt cx="1113682" cy="326913"/>
            </a:xfrm>
          </p:grpSpPr>
          <p:grpSp>
            <p:nvGrpSpPr>
              <p:cNvPr id="257" name="그룹 256">
                <a:extLst>
                  <a:ext uri="{FF2B5EF4-FFF2-40B4-BE49-F238E27FC236}">
                    <a16:creationId xmlns:a16="http://schemas.microsoft.com/office/drawing/2014/main" id="{43A4AE8F-DEC8-6AD1-3FA5-8AA216B8E8DF}"/>
                  </a:ext>
                </a:extLst>
              </p:cNvPr>
              <p:cNvGrpSpPr/>
              <p:nvPr/>
            </p:nvGrpSpPr>
            <p:grpSpPr>
              <a:xfrm>
                <a:off x="4665548" y="3307757"/>
                <a:ext cx="1113680" cy="326913"/>
                <a:chOff x="4665552" y="3307757"/>
                <a:chExt cx="1192143" cy="358635"/>
              </a:xfrm>
            </p:grpSpPr>
            <p:sp>
              <p:nvSpPr>
                <p:cNvPr id="259" name="사각형: 둥근 모서리 41">
                  <a:extLst>
                    <a:ext uri="{FF2B5EF4-FFF2-40B4-BE49-F238E27FC236}">
                      <a16:creationId xmlns:a16="http://schemas.microsoft.com/office/drawing/2014/main" id="{847A3F36-7DED-009D-E807-B8788B0C662B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1192143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60" name="타원 259">
                  <a:extLst>
                    <a:ext uri="{FF2B5EF4-FFF2-40B4-BE49-F238E27FC236}">
                      <a16:creationId xmlns:a16="http://schemas.microsoft.com/office/drawing/2014/main" id="{48739D28-BACE-660B-F773-86EB42C0E168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258" name="TextBox 257">
                <a:extLst>
                  <a:ext uri="{FF2B5EF4-FFF2-40B4-BE49-F238E27FC236}">
                    <a16:creationId xmlns:a16="http://schemas.microsoft.com/office/drawing/2014/main" id="{31B9FFFE-DBD7-4490-52C4-597FD6F4377E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화면 설계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256" name="그래픽 105">
              <a:extLst>
                <a:ext uri="{FF2B5EF4-FFF2-40B4-BE49-F238E27FC236}">
                  <a16:creationId xmlns:a16="http://schemas.microsoft.com/office/drawing/2014/main" id="{800B207D-4619-1C9A-90AD-A444C564FB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261" name="그룹 260">
            <a:extLst>
              <a:ext uri="{FF2B5EF4-FFF2-40B4-BE49-F238E27FC236}">
                <a16:creationId xmlns:a16="http://schemas.microsoft.com/office/drawing/2014/main" id="{05251E86-F9C7-916C-17D5-B2A7DDCF81B0}"/>
              </a:ext>
            </a:extLst>
          </p:cNvPr>
          <p:cNvGrpSpPr/>
          <p:nvPr/>
        </p:nvGrpSpPr>
        <p:grpSpPr>
          <a:xfrm>
            <a:off x="9524992" y="6685838"/>
            <a:ext cx="1371606" cy="439105"/>
            <a:chOff x="4574105" y="3307757"/>
            <a:chExt cx="1113685" cy="326913"/>
          </a:xfrm>
        </p:grpSpPr>
        <p:grpSp>
          <p:nvGrpSpPr>
            <p:cNvPr id="262" name="그룹 261">
              <a:extLst>
                <a:ext uri="{FF2B5EF4-FFF2-40B4-BE49-F238E27FC236}">
                  <a16:creationId xmlns:a16="http://schemas.microsoft.com/office/drawing/2014/main" id="{ED74FA76-0BE1-957B-73FC-2C8780C42852}"/>
                </a:ext>
              </a:extLst>
            </p:cNvPr>
            <p:cNvGrpSpPr/>
            <p:nvPr/>
          </p:nvGrpSpPr>
          <p:grpSpPr>
            <a:xfrm>
              <a:off x="4574105" y="3307757"/>
              <a:ext cx="1113685" cy="326913"/>
              <a:chOff x="4665545" y="3307757"/>
              <a:chExt cx="1113685" cy="326913"/>
            </a:xfrm>
          </p:grpSpPr>
          <p:grpSp>
            <p:nvGrpSpPr>
              <p:cNvPr id="264" name="그룹 263">
                <a:extLst>
                  <a:ext uri="{FF2B5EF4-FFF2-40B4-BE49-F238E27FC236}">
                    <a16:creationId xmlns:a16="http://schemas.microsoft.com/office/drawing/2014/main" id="{F971D6B4-B62D-588F-DAC6-525BDDB230C6}"/>
                  </a:ext>
                </a:extLst>
              </p:cNvPr>
              <p:cNvGrpSpPr/>
              <p:nvPr/>
            </p:nvGrpSpPr>
            <p:grpSpPr>
              <a:xfrm>
                <a:off x="4665545" y="3307757"/>
                <a:ext cx="1055177" cy="326913"/>
                <a:chOff x="4665551" y="3307757"/>
                <a:chExt cx="1129519" cy="358635"/>
              </a:xfrm>
            </p:grpSpPr>
            <p:sp>
              <p:nvSpPr>
                <p:cNvPr id="266" name="사각형: 둥근 모서리 41">
                  <a:extLst>
                    <a:ext uri="{FF2B5EF4-FFF2-40B4-BE49-F238E27FC236}">
                      <a16:creationId xmlns:a16="http://schemas.microsoft.com/office/drawing/2014/main" id="{D8FBE59D-3049-4856-0D6C-06075FE6E522}"/>
                    </a:ext>
                  </a:extLst>
                </p:cNvPr>
                <p:cNvSpPr/>
                <p:nvPr/>
              </p:nvSpPr>
              <p:spPr>
                <a:xfrm>
                  <a:off x="4665551" y="3307757"/>
                  <a:ext cx="1129519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67" name="타원 266">
                  <a:extLst>
                    <a:ext uri="{FF2B5EF4-FFF2-40B4-BE49-F238E27FC236}">
                      <a16:creationId xmlns:a16="http://schemas.microsoft.com/office/drawing/2014/main" id="{D536F4C5-658F-C37C-F209-E4CFE81CE304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265" name="TextBox 264">
                <a:extLst>
                  <a:ext uri="{FF2B5EF4-FFF2-40B4-BE49-F238E27FC236}">
                    <a16:creationId xmlns:a16="http://schemas.microsoft.com/office/drawing/2014/main" id="{53765D6A-0D18-7436-6B73-9F8AC77F9184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en-US" altLang="ko-KR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 WEB</a:t>
                </a:r>
              </a:p>
            </p:txBody>
          </p:sp>
        </p:grpSp>
        <p:pic>
          <p:nvPicPr>
            <p:cNvPr id="263" name="그래픽 105">
              <a:extLst>
                <a:ext uri="{FF2B5EF4-FFF2-40B4-BE49-F238E27FC236}">
                  <a16:creationId xmlns:a16="http://schemas.microsoft.com/office/drawing/2014/main" id="{ED329C8C-720E-2411-FAC0-1582976993F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268" name="그룹 267">
            <a:extLst>
              <a:ext uri="{FF2B5EF4-FFF2-40B4-BE49-F238E27FC236}">
                <a16:creationId xmlns:a16="http://schemas.microsoft.com/office/drawing/2014/main" id="{1561E5FB-84EB-34E7-F821-EAF6406F43F1}"/>
              </a:ext>
            </a:extLst>
          </p:cNvPr>
          <p:cNvGrpSpPr/>
          <p:nvPr/>
        </p:nvGrpSpPr>
        <p:grpSpPr>
          <a:xfrm>
            <a:off x="11125195" y="6678798"/>
            <a:ext cx="1371605" cy="439105"/>
            <a:chOff x="4574106" y="3307757"/>
            <a:chExt cx="1113684" cy="326913"/>
          </a:xfrm>
        </p:grpSpPr>
        <p:grpSp>
          <p:nvGrpSpPr>
            <p:cNvPr id="269" name="그룹 268">
              <a:extLst>
                <a:ext uri="{FF2B5EF4-FFF2-40B4-BE49-F238E27FC236}">
                  <a16:creationId xmlns:a16="http://schemas.microsoft.com/office/drawing/2014/main" id="{B5E9F030-3640-91D6-B1FB-8AAD79C0B474}"/>
                </a:ext>
              </a:extLst>
            </p:cNvPr>
            <p:cNvGrpSpPr/>
            <p:nvPr/>
          </p:nvGrpSpPr>
          <p:grpSpPr>
            <a:xfrm>
              <a:off x="4574106" y="3307757"/>
              <a:ext cx="1113684" cy="326913"/>
              <a:chOff x="4665546" y="3307757"/>
              <a:chExt cx="1113684" cy="326913"/>
            </a:xfrm>
          </p:grpSpPr>
          <p:grpSp>
            <p:nvGrpSpPr>
              <p:cNvPr id="271" name="그룹 270">
                <a:extLst>
                  <a:ext uri="{FF2B5EF4-FFF2-40B4-BE49-F238E27FC236}">
                    <a16:creationId xmlns:a16="http://schemas.microsoft.com/office/drawing/2014/main" id="{B82A75A4-FB22-70B8-7D3D-250ED0ABE0DF}"/>
                  </a:ext>
                </a:extLst>
              </p:cNvPr>
              <p:cNvGrpSpPr/>
              <p:nvPr/>
            </p:nvGrpSpPr>
            <p:grpSpPr>
              <a:xfrm>
                <a:off x="4665546" y="3307757"/>
                <a:ext cx="930575" cy="326913"/>
                <a:chOff x="4665552" y="3307757"/>
                <a:chExt cx="996138" cy="358635"/>
              </a:xfrm>
            </p:grpSpPr>
            <p:sp>
              <p:nvSpPr>
                <p:cNvPr id="273" name="사각형: 둥근 모서리 41">
                  <a:extLst>
                    <a:ext uri="{FF2B5EF4-FFF2-40B4-BE49-F238E27FC236}">
                      <a16:creationId xmlns:a16="http://schemas.microsoft.com/office/drawing/2014/main" id="{A3931E64-D3A8-25F4-623F-CA526D39EC65}"/>
                    </a:ext>
                  </a:extLst>
                </p:cNvPr>
                <p:cNvSpPr/>
                <p:nvPr/>
              </p:nvSpPr>
              <p:spPr>
                <a:xfrm>
                  <a:off x="4665553" y="3307757"/>
                  <a:ext cx="996137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74" name="타원 273">
                  <a:extLst>
                    <a:ext uri="{FF2B5EF4-FFF2-40B4-BE49-F238E27FC236}">
                      <a16:creationId xmlns:a16="http://schemas.microsoft.com/office/drawing/2014/main" id="{2AB0F8C0-C1B9-D486-D98D-1CA3267EDE14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272" name="TextBox 271">
                <a:extLst>
                  <a:ext uri="{FF2B5EF4-FFF2-40B4-BE49-F238E27FC236}">
                    <a16:creationId xmlns:a16="http://schemas.microsoft.com/office/drawing/2014/main" id="{04DDC436-8765-FFB3-9496-CCE49EB2B7D3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테스트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270" name="그래픽 105">
              <a:extLst>
                <a:ext uri="{FF2B5EF4-FFF2-40B4-BE49-F238E27FC236}">
                  <a16:creationId xmlns:a16="http://schemas.microsoft.com/office/drawing/2014/main" id="{9D3561C8-6FD7-D5B5-F803-176BA39D42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275" name="그룹 274">
            <a:extLst>
              <a:ext uri="{FF2B5EF4-FFF2-40B4-BE49-F238E27FC236}">
                <a16:creationId xmlns:a16="http://schemas.microsoft.com/office/drawing/2014/main" id="{F7BC7508-9844-949C-75A6-C237C48EA784}"/>
              </a:ext>
            </a:extLst>
          </p:cNvPr>
          <p:cNvGrpSpPr/>
          <p:nvPr/>
        </p:nvGrpSpPr>
        <p:grpSpPr>
          <a:xfrm>
            <a:off x="12425676" y="6678798"/>
            <a:ext cx="1371603" cy="439105"/>
            <a:chOff x="4574108" y="3307757"/>
            <a:chExt cx="1113682" cy="326913"/>
          </a:xfrm>
        </p:grpSpPr>
        <p:grpSp>
          <p:nvGrpSpPr>
            <p:cNvPr id="276" name="그룹 275">
              <a:extLst>
                <a:ext uri="{FF2B5EF4-FFF2-40B4-BE49-F238E27FC236}">
                  <a16:creationId xmlns:a16="http://schemas.microsoft.com/office/drawing/2014/main" id="{11B84420-045C-8497-FFE4-FFDE30E2E685}"/>
                </a:ext>
              </a:extLst>
            </p:cNvPr>
            <p:cNvGrpSpPr/>
            <p:nvPr/>
          </p:nvGrpSpPr>
          <p:grpSpPr>
            <a:xfrm>
              <a:off x="4574108" y="3307757"/>
              <a:ext cx="1113682" cy="326913"/>
              <a:chOff x="4665548" y="3307757"/>
              <a:chExt cx="1113682" cy="326913"/>
            </a:xfrm>
          </p:grpSpPr>
          <p:grpSp>
            <p:nvGrpSpPr>
              <p:cNvPr id="278" name="그룹 277">
                <a:extLst>
                  <a:ext uri="{FF2B5EF4-FFF2-40B4-BE49-F238E27FC236}">
                    <a16:creationId xmlns:a16="http://schemas.microsoft.com/office/drawing/2014/main" id="{7F8D497F-07EC-28B8-243D-9A2DF05E586F}"/>
                  </a:ext>
                </a:extLst>
              </p:cNvPr>
              <p:cNvGrpSpPr/>
              <p:nvPr/>
            </p:nvGrpSpPr>
            <p:grpSpPr>
              <a:xfrm>
                <a:off x="4665548" y="3307757"/>
                <a:ext cx="1002414" cy="326913"/>
                <a:chOff x="4665552" y="3307757"/>
                <a:chExt cx="1073038" cy="358635"/>
              </a:xfrm>
            </p:grpSpPr>
            <p:sp>
              <p:nvSpPr>
                <p:cNvPr id="280" name="사각형: 둥근 모서리 41">
                  <a:extLst>
                    <a:ext uri="{FF2B5EF4-FFF2-40B4-BE49-F238E27FC236}">
                      <a16:creationId xmlns:a16="http://schemas.microsoft.com/office/drawing/2014/main" id="{A3729101-2549-8DB6-A2DD-799630596028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1073038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81" name="타원 280">
                  <a:extLst>
                    <a:ext uri="{FF2B5EF4-FFF2-40B4-BE49-F238E27FC236}">
                      <a16:creationId xmlns:a16="http://schemas.microsoft.com/office/drawing/2014/main" id="{B75B9716-6118-074B-ECDB-E555EE4F265C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279" name="TextBox 278">
                <a:extLst>
                  <a:ext uri="{FF2B5EF4-FFF2-40B4-BE49-F238E27FC236}">
                    <a16:creationId xmlns:a16="http://schemas.microsoft.com/office/drawing/2014/main" id="{2E0E199A-C759-5F76-3D86-B4A65F4BBDE5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문서 작업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277" name="그래픽 105">
              <a:extLst>
                <a:ext uri="{FF2B5EF4-FFF2-40B4-BE49-F238E27FC236}">
                  <a16:creationId xmlns:a16="http://schemas.microsoft.com/office/drawing/2014/main" id="{5F9408DB-19CB-63C6-7FF5-24315EB3DC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B48C85-2F30-AA04-CE18-1AEE033414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8D443FE9-7137-239A-A648-0BE3EEB2DC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8E485838-B048-8DEB-EF8B-982D8A6F68E8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266B94ED-DE8D-76EF-E08D-35A8F090AF47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843C790D-8F21-D48F-AD7C-8B8D1F5C1844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50F16DC6-9051-49E3-36A6-B485FA8DA77E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10FDFA05-E046-BF2E-BA62-02521327DFA8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4-4-2-3.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페이업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카드결제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API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규격서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응답코드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  </a:t>
            </a: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D1E5ABEC-3DAC-44F1-C38C-F7B43B688713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3D2AF18-8F43-5907-FDA3-9428D64FD315}"/>
              </a:ext>
            </a:extLst>
          </p:cNvPr>
          <p:cNvSpPr txBox="1"/>
          <p:nvPr/>
        </p:nvSpPr>
        <p:spPr>
          <a:xfrm>
            <a:off x="522209" y="572328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0666" y="2117903"/>
            <a:ext cx="6466667" cy="42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852955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567456" y="0"/>
            <a:ext cx="13720544" cy="10287000"/>
            <a:chOff x="0" y="0"/>
            <a:chExt cx="3613641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613641" cy="2709333"/>
            </a:xfrm>
            <a:custGeom>
              <a:avLst/>
              <a:gdLst/>
              <a:ahLst/>
              <a:cxnLst/>
              <a:rect l="l" t="t" r="r" b="b"/>
              <a:pathLst>
                <a:path w="3613641" h="2709333">
                  <a:moveTo>
                    <a:pt x="0" y="0"/>
                  </a:moveTo>
                  <a:lnTo>
                    <a:pt x="3613641" y="0"/>
                  </a:lnTo>
                  <a:lnTo>
                    <a:pt x="361364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3B8A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3613641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00"/>
                </a:lnSpc>
              </a:pPr>
              <a:endParaRPr dirty="0">
                <a:latin typeface="맑은 고딕" panose="020B0503020000020004" pitchFamily="50" charset="-127"/>
              </a:endParaRP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6248400" y="326505"/>
            <a:ext cx="6781800" cy="4946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ko-KR" altLang="en-US" sz="30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프로젝트 기대 효과 및 자체 평가 의견</a:t>
            </a:r>
            <a:endParaRPr lang="en-US" altLang="ko-KR" sz="3000" b="1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Noto Sans Bold"/>
              <a:sym typeface="Noto Sans Bold"/>
            </a:endParaRPr>
          </a:p>
        </p:txBody>
      </p:sp>
      <p:sp>
        <p:nvSpPr>
          <p:cNvPr id="7" name="AutoShape 7"/>
          <p:cNvSpPr/>
          <p:nvPr/>
        </p:nvSpPr>
        <p:spPr>
          <a:xfrm>
            <a:off x="5374330" y="1047750"/>
            <a:ext cx="12151670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7" name="TextBox 27"/>
          <p:cNvSpPr txBox="1"/>
          <p:nvPr/>
        </p:nvSpPr>
        <p:spPr>
          <a:xfrm>
            <a:off x="13517262" y="2141787"/>
            <a:ext cx="4134195" cy="1138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endParaRPr lang="en-US" sz="6999" b="1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33" name="Freeform 6"/>
          <p:cNvSpPr/>
          <p:nvPr/>
        </p:nvSpPr>
        <p:spPr>
          <a:xfrm>
            <a:off x="5335712" y="275547"/>
            <a:ext cx="716895" cy="676953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/>
          <a:lstStyle/>
          <a:p>
            <a:pPr algn="ctr">
              <a:lnSpc>
                <a:spcPts val="4200"/>
              </a:lnSpc>
            </a:pPr>
            <a:r>
              <a:rPr lang="en-US" altLang="ko-KR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05</a:t>
            </a:r>
          </a:p>
        </p:txBody>
      </p:sp>
      <p:sp>
        <p:nvSpPr>
          <p:cNvPr id="34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0092" y="495300"/>
            <a:ext cx="670512" cy="473719"/>
          </a:xfrm>
          <a:prstGeom prst="rect">
            <a:avLst/>
          </a:prstGeom>
        </p:spPr>
      </p:pic>
      <p:sp>
        <p:nvSpPr>
          <p:cNvPr id="17" name="Freeform 9"/>
          <p:cNvSpPr/>
          <p:nvPr/>
        </p:nvSpPr>
        <p:spPr>
          <a:xfrm>
            <a:off x="5374330" y="4194620"/>
            <a:ext cx="12151670" cy="1721158"/>
          </a:xfrm>
          <a:custGeom>
            <a:avLst/>
            <a:gdLst/>
            <a:ahLst/>
            <a:cxnLst/>
            <a:rect l="l" t="t" r="r" b="b"/>
            <a:pathLst>
              <a:path w="3200440" h="453309">
                <a:moveTo>
                  <a:pt x="7008" y="0"/>
                </a:moveTo>
                <a:lnTo>
                  <a:pt x="3193432" y="0"/>
                </a:lnTo>
                <a:cubicBezTo>
                  <a:pt x="3195290" y="0"/>
                  <a:pt x="3197073" y="738"/>
                  <a:pt x="3198387" y="2053"/>
                </a:cubicBezTo>
                <a:cubicBezTo>
                  <a:pt x="3199701" y="3367"/>
                  <a:pt x="3200440" y="5149"/>
                  <a:pt x="3200440" y="7008"/>
                </a:cubicBezTo>
                <a:lnTo>
                  <a:pt x="3200440" y="446301"/>
                </a:lnTo>
                <a:cubicBezTo>
                  <a:pt x="3200440" y="448160"/>
                  <a:pt x="3199701" y="449942"/>
                  <a:pt x="3198387" y="451256"/>
                </a:cubicBezTo>
                <a:cubicBezTo>
                  <a:pt x="3197073" y="452571"/>
                  <a:pt x="3195290" y="453309"/>
                  <a:pt x="3193432" y="453309"/>
                </a:cubicBezTo>
                <a:lnTo>
                  <a:pt x="7008" y="453309"/>
                </a:lnTo>
                <a:cubicBezTo>
                  <a:pt x="5149" y="453309"/>
                  <a:pt x="3367" y="452571"/>
                  <a:pt x="2053" y="451256"/>
                </a:cubicBezTo>
                <a:cubicBezTo>
                  <a:pt x="738" y="449942"/>
                  <a:pt x="0" y="448160"/>
                  <a:pt x="0" y="446301"/>
                </a:cubicBezTo>
                <a:lnTo>
                  <a:pt x="0" y="7008"/>
                </a:lnTo>
                <a:cubicBezTo>
                  <a:pt x="0" y="5149"/>
                  <a:pt x="738" y="3367"/>
                  <a:pt x="2053" y="2053"/>
                </a:cubicBezTo>
                <a:cubicBezTo>
                  <a:pt x="3367" y="738"/>
                  <a:pt x="5149" y="0"/>
                  <a:pt x="7008" y="0"/>
                </a:cubicBezTo>
                <a:close/>
              </a:path>
            </a:pathLst>
          </a:custGeom>
          <a:solidFill>
            <a:schemeClr val="bg1"/>
          </a:solidFill>
        </p:spPr>
      </p:sp>
      <p:sp>
        <p:nvSpPr>
          <p:cNvPr id="18" name="직사각형 17"/>
          <p:cNvSpPr/>
          <p:nvPr/>
        </p:nvSpPr>
        <p:spPr>
          <a:xfrm>
            <a:off x="6019477" y="4828029"/>
            <a:ext cx="11353800" cy="6474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4200"/>
              </a:lnSpc>
            </a:pPr>
            <a:r>
              <a:rPr lang="ko-KR" altLang="en-US" sz="5000" b="1" dirty="0"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프로젝트 기대 효과 및 자체 평가 의견</a:t>
            </a:r>
            <a:endParaRPr lang="en-US" altLang="ko-KR" sz="5000" b="1" dirty="0">
              <a:latin typeface="맑은 고딕" panose="020B0503020000020004" pitchFamily="50" charset="-127"/>
              <a:ea typeface="맑은 고딕" panose="020B0503020000020004" pitchFamily="50" charset="-127"/>
              <a:cs typeface="Noto Sans Bold"/>
              <a:sym typeface="Noto Sans Bold"/>
            </a:endParaRPr>
          </a:p>
        </p:txBody>
      </p:sp>
      <p:sp>
        <p:nvSpPr>
          <p:cNvPr id="19" name="Freeform 3"/>
          <p:cNvSpPr/>
          <p:nvPr/>
        </p:nvSpPr>
        <p:spPr>
          <a:xfrm>
            <a:off x="480619" y="3279982"/>
            <a:ext cx="3486358" cy="4114800"/>
          </a:xfrm>
          <a:custGeom>
            <a:avLst/>
            <a:gdLst/>
            <a:ahLst/>
            <a:cxnLst/>
            <a:rect l="l" t="t" r="r" b="b"/>
            <a:pathLst>
              <a:path w="3486358" h="4114800">
                <a:moveTo>
                  <a:pt x="0" y="0"/>
                </a:moveTo>
                <a:lnTo>
                  <a:pt x="3486358" y="0"/>
                </a:lnTo>
                <a:lnTo>
                  <a:pt x="34863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2463082989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8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419600" y="4152900"/>
            <a:ext cx="11664069" cy="21959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930"/>
              </a:lnSpc>
            </a:pPr>
            <a:r>
              <a:rPr lang="en-US" sz="13521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Thank You.</a:t>
            </a:r>
          </a:p>
        </p:txBody>
      </p:sp>
      <p:sp>
        <p:nvSpPr>
          <p:cNvPr id="6" name="AutoShape 6"/>
          <p:cNvSpPr/>
          <p:nvPr/>
        </p:nvSpPr>
        <p:spPr>
          <a:xfrm>
            <a:off x="762002" y="1104900"/>
            <a:ext cx="16764000" cy="0"/>
          </a:xfrm>
          <a:prstGeom prst="line">
            <a:avLst/>
          </a:prstGeom>
          <a:ln w="3810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6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0092" y="495300"/>
            <a:ext cx="670512" cy="473719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567456" y="0"/>
            <a:ext cx="13720544" cy="10287000"/>
            <a:chOff x="0" y="0"/>
            <a:chExt cx="3613641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613641" cy="2709333"/>
            </a:xfrm>
            <a:custGeom>
              <a:avLst/>
              <a:gdLst/>
              <a:ahLst/>
              <a:cxnLst/>
              <a:rect l="l" t="t" r="r" b="b"/>
              <a:pathLst>
                <a:path w="3613641" h="2709333">
                  <a:moveTo>
                    <a:pt x="0" y="0"/>
                  </a:moveTo>
                  <a:lnTo>
                    <a:pt x="3613641" y="0"/>
                  </a:lnTo>
                  <a:lnTo>
                    <a:pt x="361364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3B8A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3613641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00"/>
                </a:lnSpc>
              </a:pPr>
              <a:endParaRPr dirty="0">
                <a:latin typeface="맑은 고딕" panose="020B0503020000020004" pitchFamily="50" charset="-127"/>
              </a:endParaRP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6248400" y="326505"/>
            <a:ext cx="5827070" cy="4946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ko-KR" altLang="en-US" sz="30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프로젝트 수행 절차 및 방법</a:t>
            </a:r>
            <a:endParaRPr lang="en-US" altLang="ko-KR" sz="3000" b="1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Noto Sans Bold"/>
              <a:sym typeface="Noto Sans Bold"/>
            </a:endParaRPr>
          </a:p>
        </p:txBody>
      </p:sp>
      <p:sp>
        <p:nvSpPr>
          <p:cNvPr id="7" name="AutoShape 7"/>
          <p:cNvSpPr/>
          <p:nvPr/>
        </p:nvSpPr>
        <p:spPr>
          <a:xfrm>
            <a:off x="5374330" y="1047750"/>
            <a:ext cx="12151670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7" name="TextBox 27"/>
          <p:cNvSpPr txBox="1"/>
          <p:nvPr/>
        </p:nvSpPr>
        <p:spPr>
          <a:xfrm>
            <a:off x="13517262" y="2141787"/>
            <a:ext cx="4134195" cy="1138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endParaRPr lang="en-US" sz="6999" b="1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33" name="Freeform 6"/>
          <p:cNvSpPr/>
          <p:nvPr/>
        </p:nvSpPr>
        <p:spPr>
          <a:xfrm>
            <a:off x="5335712" y="275547"/>
            <a:ext cx="716895" cy="676953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/>
          <a:lstStyle/>
          <a:p>
            <a:pPr algn="ctr">
              <a:lnSpc>
                <a:spcPts val="4200"/>
              </a:lnSpc>
            </a:pPr>
            <a:r>
              <a:rPr lang="en-US" altLang="ko-KR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03</a:t>
            </a:r>
          </a:p>
        </p:txBody>
      </p:sp>
      <p:sp>
        <p:nvSpPr>
          <p:cNvPr id="34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0092" y="495300"/>
            <a:ext cx="670512" cy="473719"/>
          </a:xfrm>
          <a:prstGeom prst="rect">
            <a:avLst/>
          </a:prstGeom>
        </p:spPr>
      </p:pic>
      <p:sp>
        <p:nvSpPr>
          <p:cNvPr id="17" name="Freeform 9"/>
          <p:cNvSpPr/>
          <p:nvPr/>
        </p:nvSpPr>
        <p:spPr>
          <a:xfrm>
            <a:off x="5374330" y="4194620"/>
            <a:ext cx="12151670" cy="1721158"/>
          </a:xfrm>
          <a:custGeom>
            <a:avLst/>
            <a:gdLst/>
            <a:ahLst/>
            <a:cxnLst/>
            <a:rect l="l" t="t" r="r" b="b"/>
            <a:pathLst>
              <a:path w="3200440" h="453309">
                <a:moveTo>
                  <a:pt x="7008" y="0"/>
                </a:moveTo>
                <a:lnTo>
                  <a:pt x="3193432" y="0"/>
                </a:lnTo>
                <a:cubicBezTo>
                  <a:pt x="3195290" y="0"/>
                  <a:pt x="3197073" y="738"/>
                  <a:pt x="3198387" y="2053"/>
                </a:cubicBezTo>
                <a:cubicBezTo>
                  <a:pt x="3199701" y="3367"/>
                  <a:pt x="3200440" y="5149"/>
                  <a:pt x="3200440" y="7008"/>
                </a:cubicBezTo>
                <a:lnTo>
                  <a:pt x="3200440" y="446301"/>
                </a:lnTo>
                <a:cubicBezTo>
                  <a:pt x="3200440" y="448160"/>
                  <a:pt x="3199701" y="449942"/>
                  <a:pt x="3198387" y="451256"/>
                </a:cubicBezTo>
                <a:cubicBezTo>
                  <a:pt x="3197073" y="452571"/>
                  <a:pt x="3195290" y="453309"/>
                  <a:pt x="3193432" y="453309"/>
                </a:cubicBezTo>
                <a:lnTo>
                  <a:pt x="7008" y="453309"/>
                </a:lnTo>
                <a:cubicBezTo>
                  <a:pt x="5149" y="453309"/>
                  <a:pt x="3367" y="452571"/>
                  <a:pt x="2053" y="451256"/>
                </a:cubicBezTo>
                <a:cubicBezTo>
                  <a:pt x="738" y="449942"/>
                  <a:pt x="0" y="448160"/>
                  <a:pt x="0" y="446301"/>
                </a:cubicBezTo>
                <a:lnTo>
                  <a:pt x="0" y="7008"/>
                </a:lnTo>
                <a:cubicBezTo>
                  <a:pt x="0" y="5149"/>
                  <a:pt x="738" y="3367"/>
                  <a:pt x="2053" y="2053"/>
                </a:cubicBezTo>
                <a:cubicBezTo>
                  <a:pt x="3367" y="738"/>
                  <a:pt x="5149" y="0"/>
                  <a:pt x="7008" y="0"/>
                </a:cubicBezTo>
                <a:close/>
              </a:path>
            </a:pathLst>
          </a:custGeom>
          <a:solidFill>
            <a:srgbClr val="FFFFFF"/>
          </a:solidFill>
        </p:spPr>
      </p:sp>
      <p:sp>
        <p:nvSpPr>
          <p:cNvPr id="18" name="직사각형 17"/>
          <p:cNvSpPr/>
          <p:nvPr/>
        </p:nvSpPr>
        <p:spPr>
          <a:xfrm>
            <a:off x="7618582" y="4828029"/>
            <a:ext cx="8612018" cy="6474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4200"/>
              </a:lnSpc>
            </a:pPr>
            <a:r>
              <a:rPr lang="ko-KR" altLang="en-US" sz="5000" b="1" dirty="0"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프로젝트 수행 절차 및 방법</a:t>
            </a:r>
            <a:endParaRPr lang="en-US" altLang="ko-KR" sz="5000" b="1" dirty="0">
              <a:latin typeface="맑은 고딕" panose="020B0503020000020004" pitchFamily="50" charset="-127"/>
              <a:ea typeface="맑은 고딕" panose="020B0503020000020004" pitchFamily="50" charset="-127"/>
              <a:cs typeface="Noto Sans Bold"/>
              <a:sym typeface="Noto Sans Bold"/>
            </a:endParaRPr>
          </a:p>
        </p:txBody>
      </p:sp>
      <p:sp>
        <p:nvSpPr>
          <p:cNvPr id="19" name="Freeform 4"/>
          <p:cNvSpPr/>
          <p:nvPr/>
        </p:nvSpPr>
        <p:spPr>
          <a:xfrm>
            <a:off x="585946" y="2997799"/>
            <a:ext cx="3486358" cy="4114800"/>
          </a:xfrm>
          <a:custGeom>
            <a:avLst/>
            <a:gdLst/>
            <a:ahLst/>
            <a:cxnLst/>
            <a:rect l="l" t="t" r="r" b="b"/>
            <a:pathLst>
              <a:path w="3486358" h="4114800">
                <a:moveTo>
                  <a:pt x="0" y="0"/>
                </a:moveTo>
                <a:lnTo>
                  <a:pt x="3486358" y="0"/>
                </a:lnTo>
                <a:lnTo>
                  <a:pt x="34863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31037722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그림 17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3" name="AutoShape 3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3688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3.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절차 및 방법</a:t>
              </a:r>
              <a:endPara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endParaRPr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1270000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3-1.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프로젝트 수행 절차 및 방법</a:t>
            </a:r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37" name="표 36">
            <a:extLst>
              <a:ext uri="{FF2B5EF4-FFF2-40B4-BE49-F238E27FC236}">
                <a16:creationId xmlns:a16="http://schemas.microsoft.com/office/drawing/2014/main" id="{B6F09869-21B3-E967-FCA1-6C7319A8CE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1990709"/>
              </p:ext>
            </p:extLst>
          </p:nvPr>
        </p:nvGraphicFramePr>
        <p:xfrm>
          <a:off x="1270000" y="2705100"/>
          <a:ext cx="15316200" cy="7125262"/>
        </p:xfrm>
        <a:graphic>
          <a:graphicData uri="http://schemas.openxmlformats.org/drawingml/2006/table">
            <a:tbl>
              <a:tblPr firstRow="1" bandRow="1">
                <a:effectLst/>
                <a:tableStyleId>{8EC20E35-A176-4012-BC5E-935CFFF8708E}</a:tableStyleId>
              </a:tblPr>
              <a:tblGrid>
                <a:gridCol w="1838607">
                  <a:extLst>
                    <a:ext uri="{9D8B030D-6E8A-4147-A177-3AD203B41FA5}">
                      <a16:colId xmlns:a16="http://schemas.microsoft.com/office/drawing/2014/main" val="4097100218"/>
                    </a:ext>
                  </a:extLst>
                </a:gridCol>
                <a:gridCol w="2428593">
                  <a:extLst>
                    <a:ext uri="{9D8B030D-6E8A-4147-A177-3AD203B41FA5}">
                      <a16:colId xmlns:a16="http://schemas.microsoft.com/office/drawing/2014/main" val="2200023631"/>
                    </a:ext>
                  </a:extLst>
                </a:gridCol>
                <a:gridCol w="8610600">
                  <a:extLst>
                    <a:ext uri="{9D8B030D-6E8A-4147-A177-3AD203B41FA5}">
                      <a16:colId xmlns:a16="http://schemas.microsoft.com/office/drawing/2014/main" val="1042151021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431652495"/>
                    </a:ext>
                  </a:extLst>
                </a:gridCol>
              </a:tblGrid>
              <a:tr h="7034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i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구분</a:t>
                      </a:r>
                      <a:endParaRPr lang="ko-KR" altLang="en-US" sz="1600" i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78C8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i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기간</a:t>
                      </a:r>
                    </a:p>
                  </a:txBody>
                  <a:tcPr marT="45741" marB="45741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78C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i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활동</a:t>
                      </a:r>
                    </a:p>
                  </a:txBody>
                  <a:tcPr marT="45741" marB="45741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78C8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i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비고</a:t>
                      </a:r>
                    </a:p>
                  </a:txBody>
                  <a:tcPr marT="45741" marB="45741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907696"/>
                  </a:ext>
                </a:extLst>
              </a:tr>
              <a:tr h="97183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kern="120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사전 계획</a:t>
                      </a:r>
                      <a:endParaRPr lang="ko-KR" altLang="en-US" sz="16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10/01(</a:t>
                      </a:r>
                      <a:r>
                        <a:rPr lang="ko-KR" altLang="en-US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화</a:t>
                      </a:r>
                      <a:r>
                        <a:rPr lang="en-US" altLang="ko-KR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 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ko-KR" altLang="en-US" sz="1600" b="1" i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ko-KR" altLang="en-US" sz="1600" i="0" u="none" strike="noStrike" kern="1200" cap="none" spc="0" normalizeH="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아이디어 선정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ko-KR" altLang="en-US" sz="1600" i="0" u="none" strike="noStrike" kern="1200" cap="none" spc="0" normalizeH="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8731959"/>
                  </a:ext>
                </a:extLst>
              </a:tr>
              <a:tr h="97183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i="0" kern="120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분석</a:t>
                      </a:r>
                      <a:endParaRPr lang="ko-KR" altLang="en-US" sz="1600" b="1" i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10/02(</a:t>
                      </a:r>
                      <a:r>
                        <a:rPr lang="ko-KR" altLang="en-US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수</a:t>
                      </a:r>
                      <a:r>
                        <a:rPr lang="en-US" altLang="ko-KR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 ~ 10/03(</a:t>
                      </a:r>
                      <a:r>
                        <a:rPr lang="ko-KR" altLang="en-US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목</a:t>
                      </a:r>
                      <a:r>
                        <a:rPr lang="en-US" altLang="ko-KR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altLang="ko-KR" sz="1600" b="1" i="0" kern="120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en-US" altLang="ko-KR" sz="160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altLang="ko-KR" sz="16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en-US" altLang="ko-KR" sz="160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8740807"/>
                  </a:ext>
                </a:extLst>
              </a:tr>
              <a:tr h="97183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i="0" kern="120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화면 </a:t>
                      </a:r>
                      <a:r>
                        <a:rPr lang="ko-KR" altLang="en-US" sz="1600" b="1" i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설계</a:t>
                      </a: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10/03(</a:t>
                      </a:r>
                      <a:r>
                        <a:rPr lang="ko-KR" altLang="en-US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목</a:t>
                      </a:r>
                      <a:r>
                        <a:rPr lang="en-US" altLang="ko-KR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 ~ 10/04(</a:t>
                      </a:r>
                      <a:r>
                        <a:rPr lang="ko-KR" altLang="en-US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금</a:t>
                      </a:r>
                      <a:r>
                        <a:rPr lang="en-US" altLang="ko-KR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altLang="ko-KR" sz="1600" b="1" i="0" kern="120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en-US" altLang="ko-KR" sz="160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en-US" altLang="ko-KR" sz="160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4908362"/>
                  </a:ext>
                </a:extLst>
              </a:tr>
              <a:tr h="15626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i="0" kern="120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기능 구현</a:t>
                      </a: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10/04(</a:t>
                      </a:r>
                      <a:r>
                        <a:rPr lang="ko-KR" altLang="en-US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금</a:t>
                      </a:r>
                      <a:r>
                        <a:rPr lang="en-US" altLang="ko-KR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 ~</a:t>
                      </a:r>
                      <a:r>
                        <a:rPr lang="en-US" altLang="ko-KR" sz="1600" b="1" kern="120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11/08</a:t>
                      </a:r>
                      <a:r>
                        <a:rPr lang="en-US" altLang="ko-KR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금</a:t>
                      </a:r>
                      <a:r>
                        <a:rPr lang="en-US" altLang="ko-KR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ko-KR" altLang="en-US" sz="1600" b="1" i="0" kern="120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ko-KR" altLang="en-US" sz="1600" b="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600" b="1" kern="1200" dirty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팀별</a:t>
                      </a:r>
                      <a:r>
                        <a:rPr lang="ko-KR" altLang="en-US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중간보고 실시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ko-KR" altLang="en-US" sz="1600" b="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273046"/>
                  </a:ext>
                </a:extLst>
              </a:tr>
              <a:tr h="97183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i="0" kern="120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테스트</a:t>
                      </a: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11/11(</a:t>
                      </a:r>
                      <a:r>
                        <a:rPr lang="ko-KR" altLang="en-US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월</a:t>
                      </a:r>
                      <a:r>
                        <a:rPr lang="en-US" altLang="ko-KR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 ~ 11/20(</a:t>
                      </a:r>
                      <a:r>
                        <a:rPr lang="ko-KR" altLang="en-US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금</a:t>
                      </a:r>
                      <a:r>
                        <a:rPr lang="en-US" altLang="ko-KR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ko-KR" altLang="en-US" sz="1600" b="1" i="0" kern="120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ko-KR" altLang="en-US" sz="1600" b="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최적화</a:t>
                      </a:r>
                      <a:r>
                        <a:rPr lang="en-US" altLang="ko-KR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오류 수정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ko-KR" altLang="en-US" sz="1600" b="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0985464"/>
                  </a:ext>
                </a:extLst>
              </a:tr>
              <a:tr h="97183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i="0" kern="120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총 개발기간</a:t>
                      </a: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10/01(</a:t>
                      </a:r>
                      <a:r>
                        <a:rPr lang="ko-KR" altLang="en-US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화</a:t>
                      </a:r>
                      <a:r>
                        <a:rPr lang="en-US" altLang="ko-KR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 ~ 11/21(</a:t>
                      </a:r>
                      <a:r>
                        <a:rPr lang="ko-KR" altLang="en-US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목</a:t>
                      </a:r>
                      <a:r>
                        <a:rPr lang="en-US" altLang="ko-KR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ko-KR" altLang="en-US" sz="1600" b="1" i="0" kern="120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ko-KR" altLang="en-US" sz="1600" b="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ko-KR" altLang="en-US" sz="1600" b="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1850035"/>
                  </a:ext>
                </a:extLst>
              </a:tr>
            </a:tbl>
          </a:graphicData>
        </a:graphic>
      </p:graphicFrame>
      <p:grpSp>
        <p:nvGrpSpPr>
          <p:cNvPr id="9" name="그룹 8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5791199" y="3645162"/>
            <a:ext cx="2590802" cy="439105"/>
            <a:chOff x="4574110" y="3307757"/>
            <a:chExt cx="2103619" cy="326913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10" y="3307757"/>
              <a:ext cx="2103619" cy="326913"/>
              <a:chOff x="4665550" y="3307757"/>
              <a:chExt cx="2103619" cy="326913"/>
            </a:xfrm>
          </p:grpSpPr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50" y="3307757"/>
                <a:ext cx="2103618" cy="326913"/>
                <a:chOff x="4665552" y="3307757"/>
                <a:chExt cx="2251825" cy="358635"/>
              </a:xfrm>
            </p:grpSpPr>
            <p:sp>
              <p:nvSpPr>
                <p:cNvPr id="14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2251825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5" name="타원 14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1750510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프로젝트 기획 및 주제 선정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1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5791199" y="4649905"/>
            <a:ext cx="3047999" cy="439105"/>
            <a:chOff x="4574112" y="3307757"/>
            <a:chExt cx="2474843" cy="326913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12" y="3307757"/>
              <a:ext cx="2474843" cy="326913"/>
              <a:chOff x="4665552" y="3307757"/>
              <a:chExt cx="2474843" cy="326913"/>
            </a:xfrm>
          </p:grpSpPr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52" y="3307757"/>
                <a:ext cx="1856133" cy="326913"/>
                <a:chOff x="4665552" y="3307757"/>
                <a:chExt cx="1986903" cy="358635"/>
              </a:xfrm>
            </p:grpSpPr>
            <p:sp>
              <p:nvSpPr>
                <p:cNvPr id="29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1986903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2121736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요구 사항 명세서 작성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26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8507923" y="4643307"/>
            <a:ext cx="2590802" cy="439106"/>
            <a:chOff x="4574109" y="3307757"/>
            <a:chExt cx="2103619" cy="326914"/>
          </a:xfrm>
        </p:grpSpPr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9" y="3307757"/>
              <a:ext cx="2103619" cy="326914"/>
              <a:chOff x="4665549" y="3307757"/>
              <a:chExt cx="2103619" cy="326914"/>
            </a:xfrm>
          </p:grpSpPr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9" y="3307757"/>
                <a:ext cx="1291697" cy="326914"/>
                <a:chOff x="4665553" y="3307756"/>
                <a:chExt cx="1382702" cy="358636"/>
              </a:xfrm>
            </p:grpSpPr>
            <p:sp>
              <p:nvSpPr>
                <p:cNvPr id="47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4" y="3307757"/>
                  <a:ext cx="1382701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48" name="타원 47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3" y="3307756"/>
                  <a:ext cx="358636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8" y="3340190"/>
                <a:ext cx="1750510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담당자 선정</a:t>
                </a:r>
                <a:endPara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44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689703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12106214" y="5632822"/>
            <a:ext cx="3047999" cy="439105"/>
            <a:chOff x="4574112" y="3307757"/>
            <a:chExt cx="2474843" cy="326913"/>
          </a:xfrm>
        </p:grpSpPr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12" y="3307757"/>
              <a:ext cx="2474843" cy="326913"/>
              <a:chOff x="4665552" y="3307757"/>
              <a:chExt cx="2474843" cy="326913"/>
            </a:xfrm>
          </p:grpSpPr>
          <p:grpSp>
            <p:nvGrpSpPr>
              <p:cNvPr id="74" name="그룹 73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52" y="3307757"/>
                <a:ext cx="1546778" cy="326913"/>
                <a:chOff x="4665552" y="3307757"/>
                <a:chExt cx="1655753" cy="358635"/>
              </a:xfrm>
            </p:grpSpPr>
            <p:sp>
              <p:nvSpPr>
                <p:cNvPr id="76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1655753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77" name="타원 76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2121736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개발 환경 설정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73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5791197" y="5632822"/>
            <a:ext cx="1526665" cy="439105"/>
            <a:chOff x="4574109" y="3307757"/>
            <a:chExt cx="1239586" cy="326913"/>
          </a:xfrm>
        </p:grpSpPr>
        <p:grpSp>
          <p:nvGrpSpPr>
            <p:cNvPr id="79" name="그룹 78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9" y="3307757"/>
              <a:ext cx="1239586" cy="326913"/>
              <a:chOff x="4665549" y="3307757"/>
              <a:chExt cx="1239586" cy="326913"/>
            </a:xfrm>
          </p:grpSpPr>
          <p:grpSp>
            <p:nvGrpSpPr>
              <p:cNvPr id="81" name="그룹 80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9" y="3307757"/>
                <a:ext cx="1175557" cy="326913"/>
                <a:chOff x="4665552" y="3307757"/>
                <a:chExt cx="1258379" cy="358635"/>
              </a:xfrm>
            </p:grpSpPr>
            <p:sp>
              <p:nvSpPr>
                <p:cNvPr id="83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4" y="3307757"/>
                  <a:ext cx="1258377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84" name="타원 83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7" y="3340188"/>
                <a:ext cx="886478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상품 </a:t>
                </a:r>
                <a:r>
                  <a:rPr lang="ko-KR" altLang="en-US" sz="1200" b="1" dirty="0" err="1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크롤링</a:t>
                </a:r>
                <a:endPara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80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8507923" y="5621894"/>
            <a:ext cx="2590804" cy="439105"/>
            <a:chOff x="4574108" y="3307757"/>
            <a:chExt cx="2103621" cy="326913"/>
          </a:xfrm>
        </p:grpSpPr>
        <p:grpSp>
          <p:nvGrpSpPr>
            <p:cNvPr id="88" name="그룹 87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8" y="3307757"/>
              <a:ext cx="2103621" cy="326913"/>
              <a:chOff x="4665548" y="3307757"/>
              <a:chExt cx="2103621" cy="326913"/>
            </a:xfrm>
          </p:grpSpPr>
          <p:grpSp>
            <p:nvGrpSpPr>
              <p:cNvPr id="90" name="그룹 89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8" y="3307757"/>
                <a:ext cx="1291698" cy="326913"/>
                <a:chOff x="4665552" y="3307757"/>
                <a:chExt cx="1382703" cy="358635"/>
              </a:xfrm>
            </p:grpSpPr>
            <p:sp>
              <p:nvSpPr>
                <p:cNvPr id="92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4" y="3307757"/>
                  <a:ext cx="1382701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1750510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메뉴 구조도</a:t>
                </a:r>
                <a:endPara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89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7308047" y="5654648"/>
            <a:ext cx="999959" cy="439107"/>
            <a:chOff x="4574108" y="3307758"/>
            <a:chExt cx="811924" cy="326914"/>
          </a:xfrm>
        </p:grpSpPr>
        <p:grpSp>
          <p:nvGrpSpPr>
            <p:cNvPr id="95" name="그룹 94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8" y="3307758"/>
              <a:ext cx="811924" cy="326914"/>
              <a:chOff x="4665548" y="3307758"/>
              <a:chExt cx="811924" cy="326914"/>
            </a:xfrm>
          </p:grpSpPr>
          <p:grpSp>
            <p:nvGrpSpPr>
              <p:cNvPr id="97" name="그룹 96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8" y="3307758"/>
                <a:ext cx="811924" cy="326914"/>
                <a:chOff x="4665552" y="3307757"/>
                <a:chExt cx="869127" cy="358636"/>
              </a:xfrm>
            </p:grpSpPr>
            <p:sp>
              <p:nvSpPr>
                <p:cNvPr id="99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5" y="3307758"/>
                  <a:ext cx="869124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61" y="3340189"/>
                <a:ext cx="422442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en-US" altLang="ko-KR" sz="1200" b="1" dirty="0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ERD</a:t>
                </a:r>
              </a:p>
            </p:txBody>
          </p:sp>
        </p:grpSp>
        <p:pic>
          <p:nvPicPr>
            <p:cNvPr id="96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10282793" y="5632822"/>
            <a:ext cx="1676402" cy="439105"/>
            <a:chOff x="4574107" y="3307757"/>
            <a:chExt cx="1361166" cy="326913"/>
          </a:xfrm>
        </p:grpSpPr>
        <p:grpSp>
          <p:nvGrpSpPr>
            <p:cNvPr id="110" name="그룹 109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7" y="3307757"/>
              <a:ext cx="1361166" cy="326913"/>
              <a:chOff x="4665547" y="3307757"/>
              <a:chExt cx="1361166" cy="326913"/>
            </a:xfrm>
          </p:grpSpPr>
          <p:grpSp>
            <p:nvGrpSpPr>
              <p:cNvPr id="112" name="그룹 111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7" y="3307757"/>
                <a:ext cx="1356489" cy="326913"/>
                <a:chOff x="4665552" y="3307757"/>
                <a:chExt cx="1452059" cy="358635"/>
              </a:xfrm>
            </p:grpSpPr>
            <p:sp>
              <p:nvSpPr>
                <p:cNvPr id="114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3" y="3307757"/>
                  <a:ext cx="1452058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7" y="3340188"/>
                <a:ext cx="1008056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시스템 구성도</a:t>
                </a:r>
                <a:endPara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11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5791199" y="6608220"/>
            <a:ext cx="2590804" cy="439105"/>
            <a:chOff x="4574108" y="3307757"/>
            <a:chExt cx="2103621" cy="326913"/>
          </a:xfrm>
        </p:grpSpPr>
        <p:grpSp>
          <p:nvGrpSpPr>
            <p:cNvPr id="117" name="그룹 116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8" y="3307757"/>
              <a:ext cx="2103621" cy="326913"/>
              <a:chOff x="4665548" y="3307757"/>
              <a:chExt cx="2103621" cy="326913"/>
            </a:xfrm>
          </p:grpSpPr>
          <p:grpSp>
            <p:nvGrpSpPr>
              <p:cNvPr id="119" name="그룹 118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8" y="3307757"/>
                <a:ext cx="1175552" cy="326913"/>
                <a:chOff x="4665552" y="3307757"/>
                <a:chExt cx="1258374" cy="358635"/>
              </a:xfrm>
            </p:grpSpPr>
            <p:sp>
              <p:nvSpPr>
                <p:cNvPr id="121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4" y="3307757"/>
                  <a:ext cx="1258372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1750510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회원 가입</a:t>
                </a:r>
                <a:endPara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18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7296025" y="6600480"/>
            <a:ext cx="2590805" cy="439105"/>
            <a:chOff x="4574107" y="3307757"/>
            <a:chExt cx="2103622" cy="326913"/>
          </a:xfrm>
        </p:grpSpPr>
        <p:grpSp>
          <p:nvGrpSpPr>
            <p:cNvPr id="124" name="그룹 123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7" y="3307757"/>
              <a:ext cx="2103622" cy="326913"/>
              <a:chOff x="4665547" y="3307757"/>
              <a:chExt cx="2103622" cy="326913"/>
            </a:xfrm>
          </p:grpSpPr>
          <p:grpSp>
            <p:nvGrpSpPr>
              <p:cNvPr id="126" name="그룹 125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7" y="3307757"/>
                <a:ext cx="934242" cy="326913"/>
                <a:chOff x="4665552" y="3307757"/>
                <a:chExt cx="1000063" cy="358635"/>
              </a:xfrm>
            </p:grpSpPr>
            <p:sp>
              <p:nvSpPr>
                <p:cNvPr id="128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5" y="3307757"/>
                  <a:ext cx="1000060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29" name="타원 128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1750510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로그인</a:t>
                </a:r>
                <a:endPara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25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130" name="그룹 129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8508780" y="6600480"/>
            <a:ext cx="2590804" cy="439105"/>
            <a:chOff x="4574108" y="3307757"/>
            <a:chExt cx="2103621" cy="326913"/>
          </a:xfrm>
        </p:grpSpPr>
        <p:grpSp>
          <p:nvGrpSpPr>
            <p:cNvPr id="131" name="그룹 130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8" y="3307757"/>
              <a:ext cx="2103621" cy="326913"/>
              <a:chOff x="4665548" y="3307757"/>
              <a:chExt cx="2103621" cy="326913"/>
            </a:xfrm>
          </p:grpSpPr>
          <p:grpSp>
            <p:nvGrpSpPr>
              <p:cNvPr id="133" name="그룹 132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8" y="3307757"/>
                <a:ext cx="1175552" cy="326913"/>
                <a:chOff x="4665552" y="3307757"/>
                <a:chExt cx="1258374" cy="358635"/>
              </a:xfrm>
            </p:grpSpPr>
            <p:sp>
              <p:nvSpPr>
                <p:cNvPr id="135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4" y="3307757"/>
                  <a:ext cx="1258372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36" name="타원 135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1750510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 err="1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마이페이지</a:t>
                </a:r>
                <a:endPara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32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137" name="그룹 136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10011063" y="6600479"/>
            <a:ext cx="2590804" cy="439105"/>
            <a:chOff x="4574108" y="3307757"/>
            <a:chExt cx="2103621" cy="326913"/>
          </a:xfrm>
        </p:grpSpPr>
        <p:grpSp>
          <p:nvGrpSpPr>
            <p:cNvPr id="138" name="그룹 137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8" y="3307757"/>
              <a:ext cx="2103621" cy="326913"/>
              <a:chOff x="4665548" y="3307757"/>
              <a:chExt cx="2103621" cy="326913"/>
            </a:xfrm>
          </p:grpSpPr>
          <p:grpSp>
            <p:nvGrpSpPr>
              <p:cNvPr id="140" name="그룹 139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8" y="3307757"/>
                <a:ext cx="997605" cy="326913"/>
                <a:chOff x="4665552" y="3307757"/>
                <a:chExt cx="1067890" cy="358635"/>
              </a:xfrm>
            </p:grpSpPr>
            <p:sp>
              <p:nvSpPr>
                <p:cNvPr id="142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4" y="3307757"/>
                  <a:ext cx="1067888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43" name="타원 142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1750510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고객센터</a:t>
                </a:r>
                <a:endPara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39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144" name="그룹 143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11306465" y="6600478"/>
            <a:ext cx="2590804" cy="439105"/>
            <a:chOff x="4574108" y="3307757"/>
            <a:chExt cx="2103621" cy="326913"/>
          </a:xfrm>
        </p:grpSpPr>
        <p:grpSp>
          <p:nvGrpSpPr>
            <p:cNvPr id="145" name="그룹 144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8" y="3307757"/>
              <a:ext cx="2103621" cy="326913"/>
              <a:chOff x="4665548" y="3307757"/>
              <a:chExt cx="2103621" cy="326913"/>
            </a:xfrm>
          </p:grpSpPr>
          <p:grpSp>
            <p:nvGrpSpPr>
              <p:cNvPr id="147" name="그룹 146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8" y="3307757"/>
                <a:ext cx="984705" cy="326913"/>
                <a:chOff x="4665552" y="3307757"/>
                <a:chExt cx="1054081" cy="358635"/>
              </a:xfrm>
            </p:grpSpPr>
            <p:sp>
              <p:nvSpPr>
                <p:cNvPr id="149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4" y="3307757"/>
                  <a:ext cx="1054079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50" name="타원 149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1750510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장바구니</a:t>
                </a:r>
                <a:endPara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46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151" name="그룹 150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12578873" y="6600477"/>
            <a:ext cx="2590806" cy="439105"/>
            <a:chOff x="4574106" y="3307757"/>
            <a:chExt cx="2103623" cy="326913"/>
          </a:xfrm>
        </p:grpSpPr>
        <p:grpSp>
          <p:nvGrpSpPr>
            <p:cNvPr id="152" name="그룹 151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6" y="3307757"/>
              <a:ext cx="2103623" cy="326913"/>
              <a:chOff x="4665546" y="3307757"/>
              <a:chExt cx="2103623" cy="326913"/>
            </a:xfrm>
          </p:grpSpPr>
          <p:grpSp>
            <p:nvGrpSpPr>
              <p:cNvPr id="154" name="그룹 153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6" y="3307757"/>
                <a:ext cx="783887" cy="326913"/>
                <a:chOff x="4665552" y="3307757"/>
                <a:chExt cx="839115" cy="358635"/>
              </a:xfrm>
            </p:grpSpPr>
            <p:sp>
              <p:nvSpPr>
                <p:cNvPr id="156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4" y="3307757"/>
                  <a:ext cx="839113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57" name="타원 156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1750510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상품</a:t>
                </a:r>
                <a:endPara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53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158" name="그룹 157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5791197" y="7295195"/>
            <a:ext cx="2590805" cy="439105"/>
            <a:chOff x="4574107" y="3307757"/>
            <a:chExt cx="2103622" cy="326913"/>
          </a:xfrm>
        </p:grpSpPr>
        <p:grpSp>
          <p:nvGrpSpPr>
            <p:cNvPr id="159" name="그룹 158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7" y="3307757"/>
              <a:ext cx="2103622" cy="326913"/>
              <a:chOff x="4665547" y="3307757"/>
              <a:chExt cx="2103622" cy="326913"/>
            </a:xfrm>
          </p:grpSpPr>
          <p:grpSp>
            <p:nvGrpSpPr>
              <p:cNvPr id="161" name="그룹 160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7" y="3307757"/>
                <a:ext cx="866196" cy="326913"/>
                <a:chOff x="4665552" y="3307757"/>
                <a:chExt cx="927223" cy="358635"/>
              </a:xfrm>
            </p:grpSpPr>
            <p:sp>
              <p:nvSpPr>
                <p:cNvPr id="163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4" y="3307757"/>
                  <a:ext cx="927221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64" name="타원 163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162" name="TextBox 161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1750510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결제</a:t>
                </a:r>
                <a:endPara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60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165" name="그룹 164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8508780" y="7286412"/>
            <a:ext cx="2590803" cy="439104"/>
            <a:chOff x="4574109" y="3307748"/>
            <a:chExt cx="2103620" cy="326912"/>
          </a:xfrm>
        </p:grpSpPr>
        <p:grpSp>
          <p:nvGrpSpPr>
            <p:cNvPr id="166" name="그룹 165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9" y="3307748"/>
              <a:ext cx="2103620" cy="326912"/>
              <a:chOff x="4665549" y="3307748"/>
              <a:chExt cx="2103620" cy="326912"/>
            </a:xfrm>
          </p:grpSpPr>
          <p:grpSp>
            <p:nvGrpSpPr>
              <p:cNvPr id="168" name="그룹 167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9" y="3307748"/>
                <a:ext cx="1490168" cy="326912"/>
                <a:chOff x="4665552" y="3307757"/>
                <a:chExt cx="1595156" cy="358635"/>
              </a:xfrm>
            </p:grpSpPr>
            <p:sp>
              <p:nvSpPr>
                <p:cNvPr id="170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4" y="3307757"/>
                  <a:ext cx="1595154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71" name="타원 170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169" name="TextBox 168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1750510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맞춤 건강 서비스</a:t>
                </a:r>
                <a:endPara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67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172" name="그룹 171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7296026" y="7279371"/>
            <a:ext cx="2590804" cy="439105"/>
            <a:chOff x="4574108" y="3307757"/>
            <a:chExt cx="2103621" cy="326913"/>
          </a:xfrm>
        </p:grpSpPr>
        <p:grpSp>
          <p:nvGrpSpPr>
            <p:cNvPr id="173" name="그룹 172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8" y="3307757"/>
              <a:ext cx="2103621" cy="326913"/>
              <a:chOff x="4665548" y="3307757"/>
              <a:chExt cx="2103621" cy="326913"/>
            </a:xfrm>
          </p:grpSpPr>
          <p:grpSp>
            <p:nvGrpSpPr>
              <p:cNvPr id="175" name="그룹 174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8" y="3307757"/>
                <a:ext cx="816748" cy="326913"/>
                <a:chOff x="4665552" y="3307757"/>
                <a:chExt cx="874291" cy="358635"/>
              </a:xfrm>
            </p:grpSpPr>
            <p:sp>
              <p:nvSpPr>
                <p:cNvPr id="177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4" y="3307757"/>
                  <a:ext cx="874289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78" name="타원 177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176" name="TextBox 175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1750510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소개</a:t>
                </a:r>
                <a:endPara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74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188" name="그룹 187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7296028" y="8174945"/>
            <a:ext cx="2590802" cy="439105"/>
            <a:chOff x="4574109" y="3307757"/>
            <a:chExt cx="2103619" cy="326913"/>
          </a:xfrm>
        </p:grpSpPr>
        <p:grpSp>
          <p:nvGrpSpPr>
            <p:cNvPr id="189" name="그룹 188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9" y="3307757"/>
              <a:ext cx="2103619" cy="326913"/>
              <a:chOff x="4665549" y="3307757"/>
              <a:chExt cx="2103619" cy="326913"/>
            </a:xfrm>
          </p:grpSpPr>
          <p:grpSp>
            <p:nvGrpSpPr>
              <p:cNvPr id="191" name="그룹 190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9" y="3307757"/>
                <a:ext cx="1190715" cy="326913"/>
                <a:chOff x="4665552" y="3307757"/>
                <a:chExt cx="1274605" cy="358635"/>
              </a:xfrm>
            </p:grpSpPr>
            <p:sp>
              <p:nvSpPr>
                <p:cNvPr id="193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4" y="3307757"/>
                  <a:ext cx="1274603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94" name="타원 193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192" name="TextBox 191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8" y="3340188"/>
                <a:ext cx="1750510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통합 테스트</a:t>
                </a:r>
                <a:endPara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90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209" name="그룹 208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5791195" y="8179280"/>
            <a:ext cx="2590803" cy="439105"/>
            <a:chOff x="4574108" y="3307757"/>
            <a:chExt cx="2103620" cy="326913"/>
          </a:xfrm>
        </p:grpSpPr>
        <p:grpSp>
          <p:nvGrpSpPr>
            <p:cNvPr id="210" name="그룹 209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8" y="3307757"/>
              <a:ext cx="2103620" cy="326913"/>
              <a:chOff x="4665548" y="3307757"/>
              <a:chExt cx="2103620" cy="326913"/>
            </a:xfrm>
          </p:grpSpPr>
          <p:grpSp>
            <p:nvGrpSpPr>
              <p:cNvPr id="212" name="그룹 211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8" y="3307757"/>
                <a:ext cx="1113682" cy="326913"/>
                <a:chOff x="4665552" y="3307757"/>
                <a:chExt cx="1192145" cy="358635"/>
              </a:xfrm>
            </p:grpSpPr>
            <p:sp>
              <p:nvSpPr>
                <p:cNvPr id="214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4" y="3307757"/>
                  <a:ext cx="1192143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15" name="타원 214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213" name="TextBox 212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8" y="3340188"/>
                <a:ext cx="1750510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단위 테스트</a:t>
                </a:r>
                <a:endPara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211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216" name="그룹 215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5797206" y="9101189"/>
            <a:ext cx="2584793" cy="439105"/>
            <a:chOff x="4574110" y="3307757"/>
            <a:chExt cx="2098740" cy="326913"/>
          </a:xfrm>
        </p:grpSpPr>
        <p:grpSp>
          <p:nvGrpSpPr>
            <p:cNvPr id="217" name="그룹 216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10" y="3307757"/>
              <a:ext cx="2098740" cy="326913"/>
              <a:chOff x="4665550" y="3307757"/>
              <a:chExt cx="2098740" cy="326913"/>
            </a:xfrm>
          </p:grpSpPr>
          <p:grpSp>
            <p:nvGrpSpPr>
              <p:cNvPr id="219" name="그룹 218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50" y="3307757"/>
                <a:ext cx="1665644" cy="326913"/>
                <a:chOff x="4665552" y="3307757"/>
                <a:chExt cx="1782994" cy="358635"/>
              </a:xfrm>
            </p:grpSpPr>
            <p:sp>
              <p:nvSpPr>
                <p:cNvPr id="221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4" y="3307757"/>
                  <a:ext cx="1782992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22" name="타원 221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220" name="TextBox 219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3780" y="3340188"/>
                <a:ext cx="1750510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총 개발 기간 </a:t>
                </a:r>
                <a:r>
                  <a:rPr lang="en-US" altLang="ko-KR" sz="1200" b="1" dirty="0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8</a:t>
                </a:r>
                <a:r>
                  <a:rPr lang="ko-KR" altLang="en-US" sz="1200" b="1" dirty="0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주</a:t>
                </a:r>
                <a:endPara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218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sp>
        <p:nvSpPr>
          <p:cNvPr id="179" name="TextBox 4"/>
          <p:cNvSpPr txBox="1"/>
          <p:nvPr/>
        </p:nvSpPr>
        <p:spPr>
          <a:xfrm>
            <a:off x="15381864" y="541020"/>
            <a:ext cx="2144138" cy="320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11737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3.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절차 및 방법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69" name="TextBox 19"/>
          <p:cNvSpPr txBox="1"/>
          <p:nvPr/>
        </p:nvSpPr>
        <p:spPr>
          <a:xfrm>
            <a:off x="1304639" y="1656632"/>
            <a:ext cx="6543961" cy="327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3-2. WBS</a:t>
            </a:r>
            <a:endParaRPr lang="en-US" sz="2000" b="1" dirty="0">
              <a:latin typeface="+mj-ea"/>
              <a:ea typeface="+mj-ea"/>
              <a:cs typeface="Montserrat Bold"/>
              <a:sym typeface="Montserrat Bold"/>
            </a:endParaRPr>
          </a:p>
        </p:txBody>
      </p: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828803"/>
            <a:ext cx="8077200" cy="581905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6400" y="2828406"/>
            <a:ext cx="8237114" cy="5806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0623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567456" y="0"/>
            <a:ext cx="13720544" cy="10287000"/>
            <a:chOff x="0" y="0"/>
            <a:chExt cx="3613641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613641" cy="2709333"/>
            </a:xfrm>
            <a:custGeom>
              <a:avLst/>
              <a:gdLst/>
              <a:ahLst/>
              <a:cxnLst/>
              <a:rect l="l" t="t" r="r" b="b"/>
              <a:pathLst>
                <a:path w="3613641" h="2709333">
                  <a:moveTo>
                    <a:pt x="0" y="0"/>
                  </a:moveTo>
                  <a:lnTo>
                    <a:pt x="3613641" y="0"/>
                  </a:lnTo>
                  <a:lnTo>
                    <a:pt x="361364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3B8A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3613641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00"/>
                </a:lnSpc>
              </a:pPr>
              <a:endParaRPr dirty="0">
                <a:latin typeface="맑은 고딕" panose="020B0503020000020004" pitchFamily="50" charset="-127"/>
              </a:endParaRP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6248400" y="326505"/>
            <a:ext cx="5827070" cy="4946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ko-KR" altLang="en-US" sz="30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프로젝트 수행 결과</a:t>
            </a:r>
            <a:endParaRPr lang="en-US" altLang="ko-KR" sz="3000" b="1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Noto Sans Bold"/>
              <a:sym typeface="Noto Sans Bold"/>
            </a:endParaRPr>
          </a:p>
        </p:txBody>
      </p:sp>
      <p:sp>
        <p:nvSpPr>
          <p:cNvPr id="7" name="AutoShape 7"/>
          <p:cNvSpPr/>
          <p:nvPr/>
        </p:nvSpPr>
        <p:spPr>
          <a:xfrm>
            <a:off x="5374330" y="1047750"/>
            <a:ext cx="12151670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7" name="TextBox 27"/>
          <p:cNvSpPr txBox="1"/>
          <p:nvPr/>
        </p:nvSpPr>
        <p:spPr>
          <a:xfrm>
            <a:off x="13517262" y="2141787"/>
            <a:ext cx="4134195" cy="1138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endParaRPr lang="en-US" sz="6999" b="1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33" name="Freeform 6"/>
          <p:cNvSpPr/>
          <p:nvPr/>
        </p:nvSpPr>
        <p:spPr>
          <a:xfrm>
            <a:off x="5335712" y="275547"/>
            <a:ext cx="716895" cy="676953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/>
          <a:lstStyle/>
          <a:p>
            <a:pPr algn="ctr">
              <a:lnSpc>
                <a:spcPts val="4200"/>
              </a:lnSpc>
            </a:pPr>
            <a:r>
              <a:rPr lang="en-US" altLang="ko-KR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04</a:t>
            </a:r>
          </a:p>
        </p:txBody>
      </p:sp>
      <p:sp>
        <p:nvSpPr>
          <p:cNvPr id="34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0092" y="495300"/>
            <a:ext cx="670512" cy="473719"/>
          </a:xfrm>
          <a:prstGeom prst="rect">
            <a:avLst/>
          </a:prstGeom>
        </p:spPr>
      </p:pic>
      <p:sp>
        <p:nvSpPr>
          <p:cNvPr id="17" name="Freeform 9"/>
          <p:cNvSpPr/>
          <p:nvPr/>
        </p:nvSpPr>
        <p:spPr>
          <a:xfrm>
            <a:off x="5374330" y="4194620"/>
            <a:ext cx="12151670" cy="1721158"/>
          </a:xfrm>
          <a:custGeom>
            <a:avLst/>
            <a:gdLst/>
            <a:ahLst/>
            <a:cxnLst/>
            <a:rect l="l" t="t" r="r" b="b"/>
            <a:pathLst>
              <a:path w="3200440" h="453309">
                <a:moveTo>
                  <a:pt x="7008" y="0"/>
                </a:moveTo>
                <a:lnTo>
                  <a:pt x="3193432" y="0"/>
                </a:lnTo>
                <a:cubicBezTo>
                  <a:pt x="3195290" y="0"/>
                  <a:pt x="3197073" y="738"/>
                  <a:pt x="3198387" y="2053"/>
                </a:cubicBezTo>
                <a:cubicBezTo>
                  <a:pt x="3199701" y="3367"/>
                  <a:pt x="3200440" y="5149"/>
                  <a:pt x="3200440" y="7008"/>
                </a:cubicBezTo>
                <a:lnTo>
                  <a:pt x="3200440" y="446301"/>
                </a:lnTo>
                <a:cubicBezTo>
                  <a:pt x="3200440" y="448160"/>
                  <a:pt x="3199701" y="449942"/>
                  <a:pt x="3198387" y="451256"/>
                </a:cubicBezTo>
                <a:cubicBezTo>
                  <a:pt x="3197073" y="452571"/>
                  <a:pt x="3195290" y="453309"/>
                  <a:pt x="3193432" y="453309"/>
                </a:cubicBezTo>
                <a:lnTo>
                  <a:pt x="7008" y="453309"/>
                </a:lnTo>
                <a:cubicBezTo>
                  <a:pt x="5149" y="453309"/>
                  <a:pt x="3367" y="452571"/>
                  <a:pt x="2053" y="451256"/>
                </a:cubicBezTo>
                <a:cubicBezTo>
                  <a:pt x="738" y="449942"/>
                  <a:pt x="0" y="448160"/>
                  <a:pt x="0" y="446301"/>
                </a:cubicBezTo>
                <a:lnTo>
                  <a:pt x="0" y="7008"/>
                </a:lnTo>
                <a:cubicBezTo>
                  <a:pt x="0" y="5149"/>
                  <a:pt x="738" y="3367"/>
                  <a:pt x="2053" y="2053"/>
                </a:cubicBezTo>
                <a:cubicBezTo>
                  <a:pt x="3367" y="738"/>
                  <a:pt x="5149" y="0"/>
                  <a:pt x="7008" y="0"/>
                </a:cubicBezTo>
                <a:close/>
              </a:path>
            </a:pathLst>
          </a:custGeom>
          <a:solidFill>
            <a:schemeClr val="bg1"/>
          </a:solidFill>
        </p:spPr>
      </p:sp>
      <p:sp>
        <p:nvSpPr>
          <p:cNvPr id="18" name="직사각형 17"/>
          <p:cNvSpPr/>
          <p:nvPr/>
        </p:nvSpPr>
        <p:spPr>
          <a:xfrm>
            <a:off x="7467600" y="4828029"/>
            <a:ext cx="8612018" cy="6474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4200"/>
              </a:lnSpc>
            </a:pPr>
            <a:r>
              <a:rPr lang="ko-KR" altLang="en-US" sz="5000" b="1" dirty="0"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프로젝트 수행 결과</a:t>
            </a:r>
            <a:endParaRPr lang="en-US" altLang="ko-KR" sz="5000" b="1" dirty="0">
              <a:latin typeface="맑은 고딕" panose="020B0503020000020004" pitchFamily="50" charset="-127"/>
              <a:ea typeface="맑은 고딕" panose="020B0503020000020004" pitchFamily="50" charset="-127"/>
              <a:cs typeface="Noto Sans Bold"/>
              <a:sym typeface="Noto Sans Bold"/>
            </a:endParaRPr>
          </a:p>
        </p:txBody>
      </p:sp>
      <p:sp>
        <p:nvSpPr>
          <p:cNvPr id="19" name="Freeform 2"/>
          <p:cNvSpPr/>
          <p:nvPr/>
        </p:nvSpPr>
        <p:spPr>
          <a:xfrm>
            <a:off x="310154" y="3086100"/>
            <a:ext cx="4017541" cy="4114800"/>
          </a:xfrm>
          <a:custGeom>
            <a:avLst/>
            <a:gdLst/>
            <a:ahLst/>
            <a:cxnLst/>
            <a:rect l="l" t="t" r="r" b="b"/>
            <a:pathLst>
              <a:path w="4017541" h="4114800">
                <a:moveTo>
                  <a:pt x="0" y="0"/>
                </a:moveTo>
                <a:lnTo>
                  <a:pt x="4017541" y="0"/>
                </a:lnTo>
                <a:lnTo>
                  <a:pt x="401754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6">
            <a:extLst>
              <a:ext uri="{FF2B5EF4-FFF2-40B4-BE49-F238E27FC236}">
                <a16:creationId xmlns:a16="http://schemas.microsoft.com/office/drawing/2014/main" id="{EACFA425-09F7-F9BE-F67E-52DD4A8E1EAA}"/>
              </a:ext>
            </a:extLst>
          </p:cNvPr>
          <p:cNvSpPr/>
          <p:nvPr/>
        </p:nvSpPr>
        <p:spPr>
          <a:xfrm>
            <a:off x="6256134" y="6830351"/>
            <a:ext cx="716895" cy="676953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/>
          <a:lstStyle/>
          <a:p>
            <a:pPr algn="ctr">
              <a:lnSpc>
                <a:spcPts val="4200"/>
              </a:lnSpc>
            </a:pPr>
            <a:r>
              <a:rPr lang="en-US" altLang="ko-KR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04-1</a:t>
            </a:r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9560AF37-8C03-6874-B3D8-A683D90E56C1}"/>
              </a:ext>
            </a:extLst>
          </p:cNvPr>
          <p:cNvSpPr txBox="1"/>
          <p:nvPr/>
        </p:nvSpPr>
        <p:spPr>
          <a:xfrm>
            <a:off x="7467600" y="6858677"/>
            <a:ext cx="5827070" cy="4946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ko-KR" altLang="en-US" sz="30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구매자</a:t>
            </a:r>
            <a:r>
              <a:rPr lang="en-US" altLang="ko-KR" sz="30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(Front)</a:t>
            </a:r>
          </a:p>
        </p:txBody>
      </p:sp>
    </p:spTree>
    <p:extLst>
      <p:ext uri="{BB962C8B-B14F-4D97-AF65-F5344CB8AC3E}">
        <p14:creationId xmlns:p14="http://schemas.microsoft.com/office/powerpoint/2010/main" val="15965804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1503608" y="475144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0303748"/>
              </p:ext>
            </p:extLst>
          </p:nvPr>
        </p:nvGraphicFramePr>
        <p:xfrm>
          <a:off x="10210801" y="2304520"/>
          <a:ext cx="7326085" cy="73327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/front/member/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registerForm.web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회원 가입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회원 가입 시 비밀번호는 해시 암호화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이메일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이름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주소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연락처 등은 </a:t>
                      </a:r>
                      <a:r>
                        <a:rPr lang="ko-KR" altLang="en-US" baseline="0" dirty="0" err="1">
                          <a:latin typeface="맑은 고딕" panose="020B0503020000020004" pitchFamily="50" charset="-127"/>
                        </a:rPr>
                        <a:t>대칭키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암호화해서 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insert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 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이메일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입력 칸에 값 입력하고 중복 찾기 클릭 시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DB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상에 해당 이메일이 있는지 확인 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 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암호화 암호 재확인 칸에 값 입력 시 두 개의 값이 같은지 확인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 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baseline="0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우편번호 찾기 클릭 시 다음 우편번호 팝업 창 호출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 4 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필수 입력 칸이 입력되면 입력한 이메일로 이메일 인증이 보내짐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이메일 인증 완료 시 회원 가입 완료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9225746"/>
                  </a:ext>
                </a:extLst>
              </a:tr>
            </a:tbl>
          </a:graphicData>
        </a:graphic>
      </p:graphicFrame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9400" y="2171700"/>
            <a:ext cx="3869518" cy="7385768"/>
          </a:xfrm>
          <a:prstGeom prst="rect">
            <a:avLst/>
          </a:prstGeom>
        </p:spPr>
      </p:pic>
      <p:grpSp>
        <p:nvGrpSpPr>
          <p:cNvPr id="14" name="Group 6"/>
          <p:cNvGrpSpPr/>
          <p:nvPr/>
        </p:nvGrpSpPr>
        <p:grpSpPr>
          <a:xfrm>
            <a:off x="6595859" y="2715303"/>
            <a:ext cx="372172" cy="346304"/>
            <a:chOff x="0" y="0"/>
            <a:chExt cx="812800" cy="812800"/>
          </a:xfrm>
        </p:grpSpPr>
        <p:sp>
          <p:nvSpPr>
            <p:cNvPr id="15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6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6629400" y="27051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8" name="직선 화살표 연결선 17"/>
          <p:cNvCxnSpPr/>
          <p:nvPr/>
        </p:nvCxnSpPr>
        <p:spPr>
          <a:xfrm flipH="1">
            <a:off x="6333014" y="2878294"/>
            <a:ext cx="279616" cy="2044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6"/>
          <p:cNvGrpSpPr/>
          <p:nvPr/>
        </p:nvGrpSpPr>
        <p:grpSpPr>
          <a:xfrm>
            <a:off x="6595859" y="3379228"/>
            <a:ext cx="372172" cy="346304"/>
            <a:chOff x="0" y="0"/>
            <a:chExt cx="812800" cy="812800"/>
          </a:xfrm>
        </p:grpSpPr>
        <p:sp>
          <p:nvSpPr>
            <p:cNvPr id="22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3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6629400" y="3369025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5" name="직선 화살표 연결선 24"/>
          <p:cNvCxnSpPr/>
          <p:nvPr/>
        </p:nvCxnSpPr>
        <p:spPr>
          <a:xfrm flipH="1" flipV="1">
            <a:off x="6324600" y="3379228"/>
            <a:ext cx="288030" cy="16299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 flipH="1">
            <a:off x="6324600" y="3552380"/>
            <a:ext cx="288031" cy="21952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6"/>
          <p:cNvGrpSpPr/>
          <p:nvPr/>
        </p:nvGrpSpPr>
        <p:grpSpPr>
          <a:xfrm>
            <a:off x="6595859" y="6601503"/>
            <a:ext cx="372172" cy="346304"/>
            <a:chOff x="0" y="0"/>
            <a:chExt cx="812800" cy="812800"/>
          </a:xfrm>
        </p:grpSpPr>
        <p:sp>
          <p:nvSpPr>
            <p:cNvPr id="32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3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6629400" y="65913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5" name="직선 화살표 연결선 34"/>
          <p:cNvCxnSpPr/>
          <p:nvPr/>
        </p:nvCxnSpPr>
        <p:spPr>
          <a:xfrm flipH="1">
            <a:off x="6333014" y="6764494"/>
            <a:ext cx="279616" cy="2044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oup 6"/>
          <p:cNvGrpSpPr/>
          <p:nvPr/>
        </p:nvGrpSpPr>
        <p:grpSpPr>
          <a:xfrm>
            <a:off x="6624579" y="9105615"/>
            <a:ext cx="372172" cy="346304"/>
            <a:chOff x="0" y="0"/>
            <a:chExt cx="812800" cy="812800"/>
          </a:xfrm>
        </p:grpSpPr>
        <p:sp>
          <p:nvSpPr>
            <p:cNvPr id="3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6658120" y="9095412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0" name="직선 화살표 연결선 39"/>
          <p:cNvCxnSpPr/>
          <p:nvPr/>
        </p:nvCxnSpPr>
        <p:spPr>
          <a:xfrm flipH="1">
            <a:off x="6361734" y="9268606"/>
            <a:ext cx="279616" cy="2044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4-1-1. </a:t>
            </a:r>
            <a:r>
              <a:rPr lang="ko-KR" altLang="en-US" sz="2000" b="1" dirty="0">
                <a:latin typeface="+mn-ea"/>
                <a:cs typeface="Montserrat Bold"/>
                <a:sym typeface="Montserrat Bold"/>
              </a:rPr>
              <a:t>회원 가입</a:t>
            </a:r>
            <a:endParaRPr lang="en-US" altLang="ko-KR" sz="2000" b="1" dirty="0">
              <a:latin typeface="+mn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22633515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8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-228600" y="1553303"/>
            <a:ext cx="5614262" cy="12567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 b="1" dirty="0" err="1">
                <a:solidFill>
                  <a:schemeClr val="bg1"/>
                </a:solidFill>
                <a:latin typeface="+mj-ea"/>
                <a:ea typeface="+mj-ea"/>
                <a:cs typeface="Noto Sans Bold"/>
                <a:sym typeface="Noto Sans Bold"/>
              </a:rPr>
              <a:t>목차</a:t>
            </a:r>
            <a:r>
              <a:rPr lang="en-US" sz="6999" b="1" dirty="0">
                <a:solidFill>
                  <a:schemeClr val="bg1"/>
                </a:solidFill>
                <a:latin typeface="+mj-ea"/>
                <a:ea typeface="+mj-ea"/>
                <a:cs typeface="Noto Sans Bold"/>
                <a:sym typeface="Noto Sans Bold"/>
              </a:rPr>
              <a:t> </a:t>
            </a:r>
            <a:r>
              <a:rPr lang="en-US" sz="6999" b="1" dirty="0" err="1">
                <a:solidFill>
                  <a:schemeClr val="bg1"/>
                </a:solidFill>
                <a:latin typeface="+mj-ea"/>
                <a:ea typeface="+mj-ea"/>
                <a:cs typeface="Noto Sans Bold"/>
                <a:sym typeface="Noto Sans Bold"/>
              </a:rPr>
              <a:t>구성</a:t>
            </a:r>
            <a:endParaRPr lang="en-US" sz="6999" b="1" dirty="0">
              <a:solidFill>
                <a:schemeClr val="bg1"/>
              </a:solidFill>
              <a:latin typeface="+mj-ea"/>
              <a:ea typeface="+mj-ea"/>
              <a:cs typeface="Noto Sans Bold"/>
              <a:sym typeface="Noto Sans Bold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9834222" y="1755554"/>
            <a:ext cx="6624977" cy="1054503"/>
            <a:chOff x="0" y="0"/>
            <a:chExt cx="8833303" cy="1406004"/>
          </a:xfrm>
        </p:grpSpPr>
        <p:grpSp>
          <p:nvGrpSpPr>
            <p:cNvPr id="5" name="Group 5"/>
            <p:cNvGrpSpPr/>
            <p:nvPr/>
          </p:nvGrpSpPr>
          <p:grpSpPr>
            <a:xfrm>
              <a:off x="0" y="0"/>
              <a:ext cx="1406004" cy="1406004"/>
              <a:chOff x="0" y="0"/>
              <a:chExt cx="812800" cy="8128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chemeClr val="bg1"/>
              </a:solidFill>
            </p:spPr>
          </p:sp>
          <p:sp>
            <p:nvSpPr>
              <p:cNvPr id="7" name="TextBox 7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20"/>
                  </a:lnSpc>
                </a:pPr>
                <a:endParaRPr>
                  <a:latin typeface="+mj-ea"/>
                  <a:ea typeface="+mj-ea"/>
                </a:endParaRPr>
              </a:p>
            </p:txBody>
          </p:sp>
        </p:grpSp>
        <p:sp>
          <p:nvSpPr>
            <p:cNvPr id="8" name="TextBox 8"/>
            <p:cNvSpPr txBox="1"/>
            <p:nvPr/>
          </p:nvSpPr>
          <p:spPr>
            <a:xfrm>
              <a:off x="0" y="341052"/>
              <a:ext cx="1406004" cy="718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 b="1" dirty="0">
                  <a:solidFill>
                    <a:srgbClr val="3B8AFF"/>
                  </a:solidFill>
                  <a:latin typeface="+mj-ea"/>
                  <a:ea typeface="+mj-ea"/>
                  <a:cs typeface="Montserrat Bold"/>
                  <a:sym typeface="Montserrat Bold"/>
                </a:rPr>
                <a:t>01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914004" y="341052"/>
              <a:ext cx="6919299" cy="71814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ko-KR" altLang="en-US" sz="3000" b="1" dirty="0">
                  <a:solidFill>
                    <a:srgbClr val="FFFFFF"/>
                  </a:solidFill>
                  <a:latin typeface="+mj-ea"/>
                  <a:ea typeface="+mj-ea"/>
                  <a:cs typeface="Noto Sans Bold"/>
                  <a:sym typeface="Noto Sans Bold"/>
                </a:rPr>
                <a:t>프로젝트 개요</a:t>
              </a:r>
              <a:r>
                <a:rPr lang="en-US" altLang="ko-KR" sz="3000" b="1" dirty="0">
                  <a:solidFill>
                    <a:srgbClr val="FFFFFF"/>
                  </a:solidFill>
                  <a:latin typeface="+mj-ea"/>
                  <a:ea typeface="+mj-ea"/>
                  <a:cs typeface="Noto Sans Bold"/>
                  <a:sym typeface="Noto Sans Bold"/>
                </a:rPr>
                <a:t> </a:t>
              </a:r>
              <a:r>
                <a:rPr lang="ko-KR" altLang="en-US" sz="3000" b="1" dirty="0">
                  <a:solidFill>
                    <a:srgbClr val="FFFFFF"/>
                  </a:solidFill>
                  <a:latin typeface="+mj-ea"/>
                  <a:ea typeface="+mj-ea"/>
                  <a:cs typeface="Noto Sans Bold"/>
                  <a:sym typeface="Noto Sans Bold"/>
                </a:rPr>
                <a:t>및 선정 배경</a:t>
              </a:r>
              <a:endParaRPr lang="en-US" sz="3000" b="1" dirty="0">
                <a:solidFill>
                  <a:srgbClr val="FFFFFF"/>
                </a:solidFill>
                <a:latin typeface="+mj-ea"/>
                <a:ea typeface="+mj-ea"/>
                <a:cs typeface="Noto Sans Bold"/>
                <a:sym typeface="Noto Sans Bold"/>
              </a:endParaRP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834222" y="3497825"/>
            <a:ext cx="6624977" cy="1054503"/>
            <a:chOff x="0" y="0"/>
            <a:chExt cx="8833303" cy="1406004"/>
          </a:xfrm>
        </p:grpSpPr>
        <p:grpSp>
          <p:nvGrpSpPr>
            <p:cNvPr id="12" name="Group 12"/>
            <p:cNvGrpSpPr/>
            <p:nvPr/>
          </p:nvGrpSpPr>
          <p:grpSpPr>
            <a:xfrm>
              <a:off x="0" y="0"/>
              <a:ext cx="1406004" cy="1406004"/>
              <a:chOff x="0" y="0"/>
              <a:chExt cx="812800" cy="81280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chemeClr val="bg1"/>
              </a:solidFill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20"/>
                  </a:lnSpc>
                </a:pPr>
                <a:endParaRPr>
                  <a:latin typeface="+mj-ea"/>
                  <a:ea typeface="+mj-ea"/>
                </a:endParaRPr>
              </a:p>
            </p:txBody>
          </p:sp>
        </p:grpSp>
        <p:sp>
          <p:nvSpPr>
            <p:cNvPr id="15" name="TextBox 15"/>
            <p:cNvSpPr txBox="1"/>
            <p:nvPr/>
          </p:nvSpPr>
          <p:spPr>
            <a:xfrm>
              <a:off x="0" y="341052"/>
              <a:ext cx="1406004" cy="718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 b="1" dirty="0">
                  <a:solidFill>
                    <a:srgbClr val="3B8AFF"/>
                  </a:solidFill>
                  <a:latin typeface="+mj-ea"/>
                  <a:ea typeface="+mj-ea"/>
                  <a:cs typeface="Montserrat Bold"/>
                  <a:sym typeface="Montserrat Bold"/>
                </a:rPr>
                <a:t>02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914003" y="341052"/>
              <a:ext cx="6919300" cy="71814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ko-KR" altLang="en-US" sz="3000" b="1" dirty="0">
                  <a:solidFill>
                    <a:srgbClr val="FFFFFF"/>
                  </a:solidFill>
                  <a:latin typeface="+mj-ea"/>
                  <a:ea typeface="+mj-ea"/>
                  <a:cs typeface="Noto Sans Bold"/>
                  <a:sym typeface="Noto Sans Bold"/>
                </a:rPr>
                <a:t>프로젝트 팀 구성 및 역할</a:t>
              </a:r>
              <a:endParaRPr lang="en-US" sz="3000" b="1" dirty="0">
                <a:solidFill>
                  <a:srgbClr val="FFFFFF"/>
                </a:solidFill>
                <a:latin typeface="+mj-ea"/>
                <a:ea typeface="+mj-ea"/>
                <a:cs typeface="Noto Sans Bold"/>
                <a:sym typeface="Noto Sans Bold"/>
              </a:endParaRP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9834222" y="5141237"/>
            <a:ext cx="6641019" cy="1054503"/>
            <a:chOff x="0" y="0"/>
            <a:chExt cx="8854692" cy="1406004"/>
          </a:xfrm>
        </p:grpSpPr>
        <p:grpSp>
          <p:nvGrpSpPr>
            <p:cNvPr id="19" name="Group 19"/>
            <p:cNvGrpSpPr/>
            <p:nvPr/>
          </p:nvGrpSpPr>
          <p:grpSpPr>
            <a:xfrm>
              <a:off x="0" y="0"/>
              <a:ext cx="1406004" cy="1406004"/>
              <a:chOff x="0" y="0"/>
              <a:chExt cx="812800" cy="81280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chemeClr val="bg1"/>
              </a:solidFill>
            </p:spPr>
          </p:sp>
          <p:sp>
            <p:nvSpPr>
              <p:cNvPr id="21" name="TextBox 2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20"/>
                  </a:lnSpc>
                </a:pPr>
                <a:endParaRPr>
                  <a:latin typeface="+mj-ea"/>
                  <a:ea typeface="+mj-ea"/>
                </a:endParaRPr>
              </a:p>
            </p:txBody>
          </p:sp>
        </p:grpSp>
        <p:sp>
          <p:nvSpPr>
            <p:cNvPr id="22" name="TextBox 22"/>
            <p:cNvSpPr txBox="1"/>
            <p:nvPr/>
          </p:nvSpPr>
          <p:spPr>
            <a:xfrm>
              <a:off x="0" y="341052"/>
              <a:ext cx="1406004" cy="718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 b="1" dirty="0">
                  <a:solidFill>
                    <a:srgbClr val="3B8AFF"/>
                  </a:solidFill>
                  <a:latin typeface="+mj-ea"/>
                  <a:ea typeface="+mj-ea"/>
                  <a:cs typeface="Montserrat Bold"/>
                  <a:sym typeface="Montserrat Bold"/>
                </a:rPr>
                <a:t>03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1914004" y="341052"/>
              <a:ext cx="6940688" cy="71814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ko-KR" altLang="en-US" sz="3000" b="1" dirty="0">
                  <a:solidFill>
                    <a:srgbClr val="FFFFFF"/>
                  </a:solidFill>
                  <a:latin typeface="+mj-ea"/>
                  <a:ea typeface="+mj-ea"/>
                  <a:cs typeface="Noto Sans Bold"/>
                  <a:sym typeface="Noto Sans Bold"/>
                </a:rPr>
                <a:t>프로젝트 수행 절차 및 방법</a:t>
              </a:r>
              <a:endParaRPr lang="en-US" sz="3000" b="1" dirty="0">
                <a:solidFill>
                  <a:srgbClr val="FFFFFF"/>
                </a:solidFill>
                <a:latin typeface="+mj-ea"/>
                <a:ea typeface="+mj-ea"/>
                <a:cs typeface="Noto Sans Bold"/>
                <a:sym typeface="Noto Sans Bold"/>
              </a:endParaRPr>
            </a:p>
          </p:txBody>
        </p:sp>
      </p:grpSp>
      <p:sp>
        <p:nvSpPr>
          <p:cNvPr id="27" name="AutoShape 27"/>
          <p:cNvSpPr/>
          <p:nvPr/>
        </p:nvSpPr>
        <p:spPr>
          <a:xfrm>
            <a:off x="762000" y="1047750"/>
            <a:ext cx="16764000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28" name="Group 11"/>
          <p:cNvGrpSpPr/>
          <p:nvPr/>
        </p:nvGrpSpPr>
        <p:grpSpPr>
          <a:xfrm>
            <a:off x="9838681" y="6815544"/>
            <a:ext cx="5507087" cy="1054503"/>
            <a:chOff x="0" y="0"/>
            <a:chExt cx="7342783" cy="1406004"/>
          </a:xfrm>
        </p:grpSpPr>
        <p:grpSp>
          <p:nvGrpSpPr>
            <p:cNvPr id="29" name="Group 12"/>
            <p:cNvGrpSpPr/>
            <p:nvPr/>
          </p:nvGrpSpPr>
          <p:grpSpPr>
            <a:xfrm>
              <a:off x="0" y="0"/>
              <a:ext cx="1406004" cy="1406004"/>
              <a:chOff x="0" y="0"/>
              <a:chExt cx="812800" cy="812800"/>
            </a:xfrm>
          </p:grpSpPr>
          <p:sp>
            <p:nvSpPr>
              <p:cNvPr id="32" name="Freeform 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chemeClr val="bg1"/>
              </a:solidFill>
            </p:spPr>
          </p:sp>
          <p:sp>
            <p:nvSpPr>
              <p:cNvPr id="33" name="TextBox 1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20"/>
                  </a:lnSpc>
                </a:pPr>
                <a:endParaRPr>
                  <a:latin typeface="+mj-ea"/>
                  <a:ea typeface="+mj-ea"/>
                </a:endParaRPr>
              </a:p>
            </p:txBody>
          </p:sp>
        </p:grpSp>
        <p:sp>
          <p:nvSpPr>
            <p:cNvPr id="30" name="TextBox 15"/>
            <p:cNvSpPr txBox="1"/>
            <p:nvPr/>
          </p:nvSpPr>
          <p:spPr>
            <a:xfrm>
              <a:off x="0" y="341052"/>
              <a:ext cx="1406004" cy="718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 b="1" dirty="0">
                  <a:solidFill>
                    <a:srgbClr val="3B8AFF"/>
                  </a:solidFill>
                  <a:latin typeface="+mj-ea"/>
                  <a:ea typeface="+mj-ea"/>
                  <a:cs typeface="Montserrat Bold"/>
                  <a:sym typeface="Montserrat Bold"/>
                </a:rPr>
                <a:t>04</a:t>
              </a:r>
            </a:p>
          </p:txBody>
        </p:sp>
        <p:sp>
          <p:nvSpPr>
            <p:cNvPr id="31" name="TextBox 16"/>
            <p:cNvSpPr txBox="1"/>
            <p:nvPr/>
          </p:nvSpPr>
          <p:spPr>
            <a:xfrm>
              <a:off x="1914004" y="341052"/>
              <a:ext cx="5428779" cy="718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ko-KR" altLang="en-US" sz="3000" b="1" dirty="0">
                  <a:solidFill>
                    <a:srgbClr val="FFFFFF"/>
                  </a:solidFill>
                  <a:latin typeface="+mj-ea"/>
                  <a:ea typeface="+mj-ea"/>
                  <a:cs typeface="Noto Sans Bold"/>
                  <a:sym typeface="Noto Sans Bold"/>
                </a:rPr>
                <a:t>프로젝트 수행 결과</a:t>
              </a:r>
              <a:endParaRPr lang="en-US" sz="3000" b="1" dirty="0">
                <a:solidFill>
                  <a:srgbClr val="FFFFFF"/>
                </a:solidFill>
                <a:latin typeface="+mj-ea"/>
                <a:ea typeface="+mj-ea"/>
                <a:cs typeface="Noto Sans Bold"/>
                <a:sym typeface="Noto Sans Bold"/>
              </a:endParaRPr>
            </a:p>
          </p:txBody>
        </p:sp>
      </p:grpSp>
      <p:grpSp>
        <p:nvGrpSpPr>
          <p:cNvPr id="34" name="Group 18"/>
          <p:cNvGrpSpPr/>
          <p:nvPr/>
        </p:nvGrpSpPr>
        <p:grpSpPr>
          <a:xfrm>
            <a:off x="9834222" y="8509144"/>
            <a:ext cx="8072777" cy="1054503"/>
            <a:chOff x="0" y="0"/>
            <a:chExt cx="10763703" cy="1406004"/>
          </a:xfrm>
        </p:grpSpPr>
        <p:grpSp>
          <p:nvGrpSpPr>
            <p:cNvPr id="35" name="Group 19"/>
            <p:cNvGrpSpPr/>
            <p:nvPr/>
          </p:nvGrpSpPr>
          <p:grpSpPr>
            <a:xfrm>
              <a:off x="0" y="0"/>
              <a:ext cx="1406004" cy="1406004"/>
              <a:chOff x="0" y="0"/>
              <a:chExt cx="812800" cy="812800"/>
            </a:xfrm>
          </p:grpSpPr>
          <p:sp>
            <p:nvSpPr>
              <p:cNvPr id="38" name="Freeform 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chemeClr val="bg1"/>
              </a:solidFill>
            </p:spPr>
          </p:sp>
          <p:sp>
            <p:nvSpPr>
              <p:cNvPr id="39" name="TextBox 2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20"/>
                  </a:lnSpc>
                </a:pPr>
                <a:endParaRPr>
                  <a:latin typeface="+mj-ea"/>
                  <a:ea typeface="+mj-ea"/>
                </a:endParaRPr>
              </a:p>
            </p:txBody>
          </p:sp>
        </p:grpSp>
        <p:sp>
          <p:nvSpPr>
            <p:cNvPr id="36" name="TextBox 22"/>
            <p:cNvSpPr txBox="1"/>
            <p:nvPr/>
          </p:nvSpPr>
          <p:spPr>
            <a:xfrm>
              <a:off x="0" y="341052"/>
              <a:ext cx="1406004" cy="718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 b="1" dirty="0">
                  <a:solidFill>
                    <a:srgbClr val="3B8AFF"/>
                  </a:solidFill>
                  <a:latin typeface="+mj-ea"/>
                  <a:ea typeface="+mj-ea"/>
                  <a:cs typeface="Montserrat Bold"/>
                  <a:sym typeface="Montserrat Bold"/>
                </a:rPr>
                <a:t>05</a:t>
              </a:r>
            </a:p>
          </p:txBody>
        </p:sp>
        <p:sp>
          <p:nvSpPr>
            <p:cNvPr id="37" name="TextBox 23"/>
            <p:cNvSpPr txBox="1"/>
            <p:nvPr/>
          </p:nvSpPr>
          <p:spPr>
            <a:xfrm>
              <a:off x="1914003" y="341052"/>
              <a:ext cx="8849700" cy="71814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ko-KR" altLang="en-US" sz="3000" b="1" dirty="0">
                  <a:solidFill>
                    <a:srgbClr val="FFFFFF"/>
                  </a:solidFill>
                  <a:latin typeface="+mj-ea"/>
                  <a:ea typeface="+mj-ea"/>
                  <a:cs typeface="Noto Sans Bold"/>
                  <a:sym typeface="Noto Sans Bold"/>
                </a:rPr>
                <a:t>프로젝트 기대 효과 및 자체 평가 의견</a:t>
              </a:r>
              <a:endParaRPr lang="en-US" sz="3000" b="1" dirty="0">
                <a:solidFill>
                  <a:srgbClr val="FFFFFF"/>
                </a:solidFill>
                <a:latin typeface="+mj-ea"/>
                <a:ea typeface="+mj-ea"/>
                <a:cs typeface="Noto Sans Bold"/>
                <a:sym typeface="Noto Sans Bold"/>
              </a:endParaRPr>
            </a:p>
          </p:txBody>
        </p:sp>
      </p:grpSp>
      <p:pic>
        <p:nvPicPr>
          <p:cNvPr id="44" name="그림 4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30092" y="495300"/>
            <a:ext cx="670512" cy="473719"/>
          </a:xfrm>
          <a:prstGeom prst="rect">
            <a:avLst/>
          </a:prstGeom>
        </p:spPr>
      </p:pic>
      <p:sp>
        <p:nvSpPr>
          <p:cNvPr id="3" name="TextBox 4">
            <a:extLst>
              <a:ext uri="{FF2B5EF4-FFF2-40B4-BE49-F238E27FC236}">
                <a16:creationId xmlns:a16="http://schemas.microsoft.com/office/drawing/2014/main" id="{68ECF6D5-8AD7-CEC1-8AE0-A988E86B32C0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0" y="2476500"/>
            <a:ext cx="6258798" cy="5401429"/>
          </a:xfrm>
          <a:prstGeom prst="rect">
            <a:avLst/>
          </a:prstGeom>
        </p:spPr>
      </p:pic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0493546"/>
              </p:ext>
            </p:extLst>
          </p:nvPr>
        </p:nvGraphicFramePr>
        <p:xfrm>
          <a:off x="10210801" y="2304520"/>
          <a:ext cx="7326085" cy="61155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/front/login/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loginForm.web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회원 로그인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baseline="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아이디 저장하기 체크 시 아이디 저장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로그인 버튼 클릭 시 로그인 시도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baseline="0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회원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가입 버튼 클릭 시 회원가입 페이지로 이동</a:t>
                      </a:r>
                      <a:endParaRPr lang="en-US" altLang="ko-KR" baseline="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 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아이디 찾기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비밀번호 찾기 클릭 시 각 페이지로 이동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9225746"/>
                  </a:ext>
                </a:extLst>
              </a:tr>
            </a:tbl>
          </a:graphicData>
        </a:graphic>
      </p:graphicFrame>
      <p:grpSp>
        <p:nvGrpSpPr>
          <p:cNvPr id="14" name="Group 6"/>
          <p:cNvGrpSpPr/>
          <p:nvPr/>
        </p:nvGrpSpPr>
        <p:grpSpPr>
          <a:xfrm>
            <a:off x="2286000" y="5067300"/>
            <a:ext cx="524572" cy="488728"/>
            <a:chOff x="0" y="0"/>
            <a:chExt cx="812800" cy="812800"/>
          </a:xfrm>
        </p:grpSpPr>
        <p:sp>
          <p:nvSpPr>
            <p:cNvPr id="15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6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381803" y="5091489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27" name="Group 6"/>
          <p:cNvGrpSpPr/>
          <p:nvPr/>
        </p:nvGrpSpPr>
        <p:grpSpPr>
          <a:xfrm>
            <a:off x="2275168" y="5678046"/>
            <a:ext cx="524572" cy="488728"/>
            <a:chOff x="0" y="0"/>
            <a:chExt cx="812800" cy="812800"/>
          </a:xfrm>
        </p:grpSpPr>
        <p:sp>
          <p:nvSpPr>
            <p:cNvPr id="28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9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6" name="직사각형 25"/>
          <p:cNvSpPr/>
          <p:nvPr/>
        </p:nvSpPr>
        <p:spPr>
          <a:xfrm>
            <a:off x="2381802" y="5718859"/>
            <a:ext cx="311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45" name="Group 6"/>
          <p:cNvGrpSpPr/>
          <p:nvPr/>
        </p:nvGrpSpPr>
        <p:grpSpPr>
          <a:xfrm>
            <a:off x="3276600" y="7390992"/>
            <a:ext cx="524572" cy="488728"/>
            <a:chOff x="0" y="0"/>
            <a:chExt cx="812800" cy="812800"/>
          </a:xfrm>
        </p:grpSpPr>
        <p:sp>
          <p:nvSpPr>
            <p:cNvPr id="46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7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8" name="직사각형 47"/>
          <p:cNvSpPr/>
          <p:nvPr/>
        </p:nvSpPr>
        <p:spPr>
          <a:xfrm>
            <a:off x="3383234" y="7423757"/>
            <a:ext cx="311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5745434" y="7454714"/>
            <a:ext cx="311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53" name="Group 6"/>
          <p:cNvGrpSpPr/>
          <p:nvPr/>
        </p:nvGrpSpPr>
        <p:grpSpPr>
          <a:xfrm>
            <a:off x="5664638" y="7429590"/>
            <a:ext cx="524572" cy="488728"/>
            <a:chOff x="0" y="0"/>
            <a:chExt cx="812800" cy="812800"/>
          </a:xfrm>
        </p:grpSpPr>
        <p:sp>
          <p:nvSpPr>
            <p:cNvPr id="55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  <p:sp>
          <p:nvSpPr>
            <p:cNvPr id="54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</p:grpSp>
      <p:sp>
        <p:nvSpPr>
          <p:cNvPr id="80" name="TextBox 79"/>
          <p:cNvSpPr txBox="1"/>
          <p:nvPr/>
        </p:nvSpPr>
        <p:spPr>
          <a:xfrm>
            <a:off x="5785085" y="7474909"/>
            <a:ext cx="271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82" name="직선 화살표 연결선 81"/>
          <p:cNvCxnSpPr/>
          <p:nvPr/>
        </p:nvCxnSpPr>
        <p:spPr>
          <a:xfrm>
            <a:off x="2670683" y="5295900"/>
            <a:ext cx="39278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/>
          <p:cNvCxnSpPr/>
          <p:nvPr/>
        </p:nvCxnSpPr>
        <p:spPr>
          <a:xfrm>
            <a:off x="2693106" y="5905500"/>
            <a:ext cx="370357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/>
          <p:cNvCxnSpPr>
            <a:stCxn id="48" idx="0"/>
          </p:cNvCxnSpPr>
          <p:nvPr/>
        </p:nvCxnSpPr>
        <p:spPr>
          <a:xfrm flipH="1" flipV="1">
            <a:off x="3536408" y="7073899"/>
            <a:ext cx="2478" cy="34985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/>
          <p:cNvCxnSpPr/>
          <p:nvPr/>
        </p:nvCxnSpPr>
        <p:spPr>
          <a:xfrm flipH="1" flipV="1">
            <a:off x="5507167" y="7150099"/>
            <a:ext cx="304800" cy="38100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/>
          <p:cNvCxnSpPr/>
          <p:nvPr/>
        </p:nvCxnSpPr>
        <p:spPr>
          <a:xfrm flipV="1">
            <a:off x="6010229" y="7150099"/>
            <a:ext cx="314371" cy="34290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4-1-2. </a:t>
            </a:r>
            <a:r>
              <a:rPr lang="ko-KR" altLang="en-US" sz="2000" b="1" dirty="0">
                <a:latin typeface="+mn-ea"/>
                <a:cs typeface="Montserrat Bold"/>
                <a:sym typeface="Montserrat Bold"/>
              </a:rPr>
              <a:t>회원 로그인</a:t>
            </a:r>
            <a:endParaRPr lang="en-US" altLang="ko-KR" sz="2000" b="1" dirty="0">
              <a:latin typeface="+mn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9709129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그림 3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363" y="3314700"/>
            <a:ext cx="4946796" cy="3565612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3463577"/>
              </p:ext>
            </p:extLst>
          </p:nvPr>
        </p:nvGraphicFramePr>
        <p:xfrm>
          <a:off x="10210801" y="2304520"/>
          <a:ext cx="7326085" cy="61510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/front/member/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findIdForm.web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회원 아이디 찾기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회원 아이디 찾기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38864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아이디 찾기 버튼 클릭 시 입력한 이름을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가지고 아이디 찾기 결과 페이지로 이동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비밀번호 찾기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클릭 시 비밀번호 찾기 페이지로 이동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회원 가입 클릭 시 회원 가입 페이지로 이동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9131580"/>
                  </a:ext>
                </a:extLst>
              </a:tr>
            </a:tbl>
          </a:graphicData>
        </a:graphic>
      </p:graphicFrame>
      <p:grpSp>
        <p:nvGrpSpPr>
          <p:cNvPr id="23" name="Group 6"/>
          <p:cNvGrpSpPr/>
          <p:nvPr/>
        </p:nvGrpSpPr>
        <p:grpSpPr>
          <a:xfrm>
            <a:off x="1963502" y="4786612"/>
            <a:ext cx="524572" cy="488728"/>
            <a:chOff x="0" y="0"/>
            <a:chExt cx="812800" cy="812800"/>
          </a:xfrm>
        </p:grpSpPr>
        <p:sp>
          <p:nvSpPr>
            <p:cNvPr id="24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5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6" name="직사각형 25"/>
          <p:cNvSpPr/>
          <p:nvPr/>
        </p:nvSpPr>
        <p:spPr>
          <a:xfrm>
            <a:off x="2070136" y="4841592"/>
            <a:ext cx="311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7" name="직선 화살표 연결선 26"/>
          <p:cNvCxnSpPr/>
          <p:nvPr/>
        </p:nvCxnSpPr>
        <p:spPr>
          <a:xfrm>
            <a:off x="2438896" y="5051956"/>
            <a:ext cx="370357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6"/>
          <p:cNvGrpSpPr/>
          <p:nvPr/>
        </p:nvGrpSpPr>
        <p:grpSpPr>
          <a:xfrm>
            <a:off x="3537153" y="6650327"/>
            <a:ext cx="524572" cy="488728"/>
            <a:chOff x="0" y="0"/>
            <a:chExt cx="812800" cy="812800"/>
          </a:xfrm>
        </p:grpSpPr>
        <p:sp>
          <p:nvSpPr>
            <p:cNvPr id="30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  <p:sp>
          <p:nvSpPr>
            <p:cNvPr id="31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3657600" y="6695646"/>
            <a:ext cx="271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3" name="직선 화살표 연결선 32"/>
          <p:cNvCxnSpPr/>
          <p:nvPr/>
        </p:nvCxnSpPr>
        <p:spPr>
          <a:xfrm flipV="1">
            <a:off x="3787076" y="6266305"/>
            <a:ext cx="0" cy="42934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6"/>
          <p:cNvGrpSpPr/>
          <p:nvPr/>
        </p:nvGrpSpPr>
        <p:grpSpPr>
          <a:xfrm>
            <a:off x="5899353" y="6757973"/>
            <a:ext cx="524572" cy="488728"/>
            <a:chOff x="0" y="0"/>
            <a:chExt cx="812800" cy="812800"/>
          </a:xfrm>
        </p:grpSpPr>
        <p:sp>
          <p:nvSpPr>
            <p:cNvPr id="2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  <p:sp>
          <p:nvSpPr>
            <p:cNvPr id="35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6019800" y="6803292"/>
            <a:ext cx="271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7" name="직선 화살표 연결선 36"/>
          <p:cNvCxnSpPr/>
          <p:nvPr/>
        </p:nvCxnSpPr>
        <p:spPr>
          <a:xfrm flipV="1">
            <a:off x="6149276" y="6373951"/>
            <a:ext cx="0" cy="42934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4-1-3. </a:t>
            </a:r>
            <a:r>
              <a:rPr lang="ko-KR" altLang="en-US" sz="2000" b="1" dirty="0">
                <a:latin typeface="+mn-ea"/>
                <a:cs typeface="Montserrat Bold"/>
                <a:sym typeface="Montserrat Bold"/>
              </a:rPr>
              <a:t>회원 아이디 찾기</a:t>
            </a:r>
            <a:endParaRPr lang="en-US" altLang="ko-KR" sz="2000" b="1" dirty="0">
              <a:latin typeface="+mn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29852120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8911581"/>
              </p:ext>
            </p:extLst>
          </p:nvPr>
        </p:nvGraphicFramePr>
        <p:xfrm>
          <a:off x="10210801" y="2304520"/>
          <a:ext cx="7326085" cy="63009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/front/member/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findIdResult.web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회원 아이디 찾기 결과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일치하는 정보가 없을 땐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“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일치하는 회원이 없습니다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”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알림이 뜨고     아이디 찾기 페이지로 이동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38864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아이디 찾기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결과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입력한 이름에 맞는 아이디를 앞에 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3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자리를 제외하고   </a:t>
                      </a:r>
                      <a:r>
                        <a:rPr lang="ko-KR" altLang="en-US" baseline="0" dirty="0" err="1">
                          <a:latin typeface="맑은 고딕" panose="020B0503020000020004" pitchFamily="50" charset="-127"/>
                        </a:rPr>
                        <a:t>마스킹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처리하여 출력     </a:t>
                      </a:r>
                      <a:endParaRPr lang="en-US" altLang="ko-KR" baseline="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비밀번호 찾기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비밀번호 찾기 페이지로 이동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로그인 클릭 시 로그인 페이지로 이동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006123"/>
                  </a:ext>
                </a:extLst>
              </a:tr>
            </a:tbl>
          </a:graphicData>
        </a:graphic>
      </p:graphicFrame>
      <p:pic>
        <p:nvPicPr>
          <p:cNvPr id="51" name="그림 5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9655" y="3829246"/>
            <a:ext cx="5268060" cy="2810267"/>
          </a:xfrm>
          <a:prstGeom prst="rect">
            <a:avLst/>
          </a:prstGeom>
        </p:spPr>
      </p:pic>
      <p:grpSp>
        <p:nvGrpSpPr>
          <p:cNvPr id="29" name="Group 6"/>
          <p:cNvGrpSpPr/>
          <p:nvPr/>
        </p:nvGrpSpPr>
        <p:grpSpPr>
          <a:xfrm>
            <a:off x="3258155" y="6111142"/>
            <a:ext cx="524572" cy="488728"/>
            <a:chOff x="0" y="0"/>
            <a:chExt cx="812800" cy="812800"/>
          </a:xfrm>
        </p:grpSpPr>
        <p:sp>
          <p:nvSpPr>
            <p:cNvPr id="30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  <p:sp>
          <p:nvSpPr>
            <p:cNvPr id="31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3378602" y="6156461"/>
            <a:ext cx="271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3" name="직선 화살표 연결선 32"/>
          <p:cNvCxnSpPr/>
          <p:nvPr/>
        </p:nvCxnSpPr>
        <p:spPr>
          <a:xfrm flipH="1" flipV="1">
            <a:off x="3514428" y="5818011"/>
            <a:ext cx="2272" cy="33845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Group 6"/>
          <p:cNvGrpSpPr/>
          <p:nvPr/>
        </p:nvGrpSpPr>
        <p:grpSpPr>
          <a:xfrm>
            <a:off x="1601042" y="4838700"/>
            <a:ext cx="524572" cy="488728"/>
            <a:chOff x="0" y="0"/>
            <a:chExt cx="812800" cy="812800"/>
          </a:xfrm>
        </p:grpSpPr>
        <p:sp>
          <p:nvSpPr>
            <p:cNvPr id="43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  <p:sp>
          <p:nvSpPr>
            <p:cNvPr id="44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</p:grpSp>
      <p:sp>
        <p:nvSpPr>
          <p:cNvPr id="45" name="TextBox 44"/>
          <p:cNvSpPr txBox="1"/>
          <p:nvPr/>
        </p:nvSpPr>
        <p:spPr>
          <a:xfrm>
            <a:off x="1721489" y="4884019"/>
            <a:ext cx="271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6" name="직선 화살표 연결선 45"/>
          <p:cNvCxnSpPr/>
          <p:nvPr/>
        </p:nvCxnSpPr>
        <p:spPr>
          <a:xfrm>
            <a:off x="2057400" y="5067300"/>
            <a:ext cx="392154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Group 6"/>
          <p:cNvGrpSpPr/>
          <p:nvPr/>
        </p:nvGrpSpPr>
        <p:grpSpPr>
          <a:xfrm>
            <a:off x="5541214" y="6162359"/>
            <a:ext cx="524572" cy="488728"/>
            <a:chOff x="0" y="0"/>
            <a:chExt cx="812800" cy="812800"/>
          </a:xfrm>
        </p:grpSpPr>
        <p:sp>
          <p:nvSpPr>
            <p:cNvPr id="53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  <p:sp>
          <p:nvSpPr>
            <p:cNvPr id="54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</p:grpSp>
      <p:sp>
        <p:nvSpPr>
          <p:cNvPr id="55" name="TextBox 54"/>
          <p:cNvSpPr txBox="1"/>
          <p:nvPr/>
        </p:nvSpPr>
        <p:spPr>
          <a:xfrm>
            <a:off x="5661661" y="6207678"/>
            <a:ext cx="271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6" name="직선 화살표 연결선 55"/>
          <p:cNvCxnSpPr/>
          <p:nvPr/>
        </p:nvCxnSpPr>
        <p:spPr>
          <a:xfrm flipH="1" flipV="1">
            <a:off x="5797487" y="5869228"/>
            <a:ext cx="2272" cy="33845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4-1-4. </a:t>
            </a:r>
            <a:r>
              <a:rPr lang="ko-KR" altLang="en-US" sz="2000" b="1" dirty="0">
                <a:latin typeface="+mn-ea"/>
                <a:cs typeface="Montserrat Bold"/>
                <a:sym typeface="Montserrat Bold"/>
              </a:rPr>
              <a:t>회원 아이디 찾기 결과</a:t>
            </a:r>
            <a:endParaRPr lang="en-US" altLang="ko-KR" sz="2000" b="1" dirty="0">
              <a:latin typeface="+mn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31521038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그림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1531" y="3543300"/>
            <a:ext cx="5534797" cy="421063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3431062"/>
              </p:ext>
            </p:extLst>
          </p:nvPr>
        </p:nvGraphicFramePr>
        <p:xfrm>
          <a:off x="10210801" y="2304520"/>
          <a:ext cx="7326085" cy="6144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/front/member/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findPasswdForm.web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회원 비밀번호 찾기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회원 비밀번호 찾기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가입한 이메일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이름을 입력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입력한 이름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이메일이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DB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상에 있으면 비밀번호 변경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URL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과 임시 비밀번호를 이메일로 발송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baseline="0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아이디 찾기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회원 가입 각 페이지로 이동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</a:tbl>
          </a:graphicData>
        </a:graphic>
      </p:graphicFrame>
      <p:grpSp>
        <p:nvGrpSpPr>
          <p:cNvPr id="13" name="Group 6"/>
          <p:cNvGrpSpPr/>
          <p:nvPr/>
        </p:nvGrpSpPr>
        <p:grpSpPr>
          <a:xfrm>
            <a:off x="1545528" y="4775581"/>
            <a:ext cx="524572" cy="488728"/>
            <a:chOff x="0" y="0"/>
            <a:chExt cx="812800" cy="812800"/>
          </a:xfrm>
        </p:grpSpPr>
        <p:sp>
          <p:nvSpPr>
            <p:cNvPr id="14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5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1664190" y="4825775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7" name="직선 화살표 연결선 16"/>
          <p:cNvCxnSpPr/>
          <p:nvPr/>
        </p:nvCxnSpPr>
        <p:spPr>
          <a:xfrm flipV="1">
            <a:off x="1930211" y="4647370"/>
            <a:ext cx="514386" cy="35681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/>
          <p:nvPr/>
        </p:nvCxnSpPr>
        <p:spPr>
          <a:xfrm>
            <a:off x="1979810" y="5132392"/>
            <a:ext cx="474973" cy="274596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6"/>
          <p:cNvGrpSpPr/>
          <p:nvPr/>
        </p:nvGrpSpPr>
        <p:grpSpPr>
          <a:xfrm>
            <a:off x="1597164" y="5888047"/>
            <a:ext cx="524572" cy="488728"/>
            <a:chOff x="0" y="0"/>
            <a:chExt cx="812800" cy="812800"/>
          </a:xfrm>
        </p:grpSpPr>
        <p:sp>
          <p:nvSpPr>
            <p:cNvPr id="2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4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1715826" y="5938241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3" name="직선 화살표 연결선 32"/>
          <p:cNvCxnSpPr/>
          <p:nvPr/>
        </p:nvCxnSpPr>
        <p:spPr>
          <a:xfrm>
            <a:off x="2108808" y="6132411"/>
            <a:ext cx="378111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 6"/>
          <p:cNvGrpSpPr/>
          <p:nvPr/>
        </p:nvGrpSpPr>
        <p:grpSpPr>
          <a:xfrm>
            <a:off x="4758138" y="7936781"/>
            <a:ext cx="524572" cy="488728"/>
            <a:chOff x="0" y="0"/>
            <a:chExt cx="812800" cy="812800"/>
          </a:xfrm>
        </p:grpSpPr>
        <p:sp>
          <p:nvSpPr>
            <p:cNvPr id="36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7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4876800" y="7986975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9" name="직선 화살표 연결선 38"/>
          <p:cNvCxnSpPr/>
          <p:nvPr/>
        </p:nvCxnSpPr>
        <p:spPr>
          <a:xfrm flipH="1" flipV="1">
            <a:off x="4114800" y="7427549"/>
            <a:ext cx="773483" cy="623532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/>
          <p:nvPr/>
        </p:nvCxnSpPr>
        <p:spPr>
          <a:xfrm flipV="1">
            <a:off x="5147366" y="7436176"/>
            <a:ext cx="596187" cy="60627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ea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ea typeface="+mj-ea"/>
                <a:cs typeface="Montserrat Bold"/>
                <a:sym typeface="Montserrat Bold"/>
              </a:rPr>
              <a:t>5. </a:t>
            </a:r>
            <a:r>
              <a:rPr lang="ko-KR" altLang="en-US" sz="2000" b="1" dirty="0">
                <a:latin typeface="+mj-ea"/>
                <a:ea typeface="+mj-ea"/>
                <a:cs typeface="Montserrat Bold"/>
                <a:sym typeface="Montserrat Bold"/>
              </a:rPr>
              <a:t>회원 비밀번호 찾기</a:t>
            </a:r>
            <a:endParaRPr lang="en-US" altLang="ko-KR" sz="2000" b="1" dirty="0">
              <a:latin typeface="+mj-ea"/>
              <a:ea typeface="+mj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31442574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0003911"/>
              </p:ext>
            </p:extLst>
          </p:nvPr>
        </p:nvGraphicFramePr>
        <p:xfrm>
          <a:off x="10210801" y="2304520"/>
          <a:ext cx="7326085" cy="6144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/front/member/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findPasswdResult.web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회원 비밀번호</a:t>
                      </a:r>
                      <a:r>
                        <a:rPr lang="ko-KR" altLang="en-US" sz="3000" baseline="0" dirty="0">
                          <a:latin typeface="맑은 고딕" panose="020B0503020000020004" pitchFamily="50" charset="-127"/>
                        </a:rPr>
                        <a:t> 재설정 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이메일로 받은 링크를 통해 페이지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이메일로 발송 받은 임시 비밀번호를 입력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입력한 새 비밀번호와 새 비밀번호 확인이 같은지 확인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baseline="0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비밀번호 변경 완료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</a:tbl>
          </a:graphicData>
        </a:graphic>
      </p:graphicFrame>
      <p:pic>
        <p:nvPicPr>
          <p:cNvPr id="29" name="그림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0666" y="2707167"/>
            <a:ext cx="5382376" cy="4525006"/>
          </a:xfrm>
          <a:prstGeom prst="rect">
            <a:avLst/>
          </a:prstGeom>
        </p:spPr>
      </p:pic>
      <p:grpSp>
        <p:nvGrpSpPr>
          <p:cNvPr id="13" name="Group 6"/>
          <p:cNvGrpSpPr/>
          <p:nvPr/>
        </p:nvGrpSpPr>
        <p:grpSpPr>
          <a:xfrm>
            <a:off x="1920331" y="3671511"/>
            <a:ext cx="524572" cy="488728"/>
            <a:chOff x="0" y="0"/>
            <a:chExt cx="812800" cy="812800"/>
          </a:xfrm>
        </p:grpSpPr>
        <p:sp>
          <p:nvSpPr>
            <p:cNvPr id="14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5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2038993" y="3721705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22" name="Group 6"/>
          <p:cNvGrpSpPr/>
          <p:nvPr/>
        </p:nvGrpSpPr>
        <p:grpSpPr>
          <a:xfrm>
            <a:off x="1954676" y="5111301"/>
            <a:ext cx="524572" cy="488728"/>
            <a:chOff x="0" y="0"/>
            <a:chExt cx="812800" cy="812800"/>
          </a:xfrm>
        </p:grpSpPr>
        <p:sp>
          <p:nvSpPr>
            <p:cNvPr id="2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4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2073338" y="5161495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3" name="직선 화살표 연결선 32"/>
          <p:cNvCxnSpPr/>
          <p:nvPr/>
        </p:nvCxnSpPr>
        <p:spPr>
          <a:xfrm>
            <a:off x="2390141" y="3915875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 6"/>
          <p:cNvGrpSpPr/>
          <p:nvPr/>
        </p:nvGrpSpPr>
        <p:grpSpPr>
          <a:xfrm>
            <a:off x="4453338" y="6922106"/>
            <a:ext cx="524572" cy="488728"/>
            <a:chOff x="0" y="0"/>
            <a:chExt cx="812800" cy="812800"/>
          </a:xfrm>
        </p:grpSpPr>
        <p:sp>
          <p:nvSpPr>
            <p:cNvPr id="36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7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4572000" y="69723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0" name="직선 화살표 연결선 39"/>
          <p:cNvCxnSpPr/>
          <p:nvPr/>
        </p:nvCxnSpPr>
        <p:spPr>
          <a:xfrm flipV="1">
            <a:off x="4715624" y="6565274"/>
            <a:ext cx="0" cy="354645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>
            <a:stCxn id="25" idx="0"/>
          </p:cNvCxnSpPr>
          <p:nvPr/>
        </p:nvCxnSpPr>
        <p:spPr>
          <a:xfrm flipV="1">
            <a:off x="2287723" y="4943710"/>
            <a:ext cx="607877" cy="217785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/>
          <p:nvPr/>
        </p:nvCxnSpPr>
        <p:spPr>
          <a:xfrm>
            <a:off x="2287723" y="5545559"/>
            <a:ext cx="607877" cy="20043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6.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회원 비밀번호 재설정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35262328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EB1BA9-961C-B64B-D447-8849C5B677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22C47CF6-3AAA-91F7-E5E2-7A610C6BFC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21C0727F-D7FD-D8BD-A178-C7770E2E0022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1FDF7D21-3D48-F64F-745A-D522F4EDF75A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D29122BF-98D8-4277-66C0-9C0D07C10946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06242791-AA02-1D8C-EEFE-54CE340380C8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26" name="TextBox 19">
            <a:extLst>
              <a:ext uri="{FF2B5EF4-FFF2-40B4-BE49-F238E27FC236}">
                <a16:creationId xmlns:a16="http://schemas.microsoft.com/office/drawing/2014/main" id="{B141AAC4-0E4F-F512-E69F-2251961CCFDC}"/>
              </a:ext>
            </a:extLst>
          </p:cNvPr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7.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메인 페이지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4980" y="2417252"/>
            <a:ext cx="8775894" cy="6000165"/>
          </a:xfrm>
          <a:prstGeom prst="rect">
            <a:avLst/>
          </a:prstGeom>
        </p:spPr>
      </p:pic>
      <p:grpSp>
        <p:nvGrpSpPr>
          <p:cNvPr id="15" name="Group 6"/>
          <p:cNvGrpSpPr/>
          <p:nvPr/>
        </p:nvGrpSpPr>
        <p:grpSpPr>
          <a:xfrm>
            <a:off x="7729938" y="2183703"/>
            <a:ext cx="524572" cy="488728"/>
            <a:chOff x="0" y="0"/>
            <a:chExt cx="812800" cy="812800"/>
          </a:xfrm>
        </p:grpSpPr>
        <p:sp>
          <p:nvSpPr>
            <p:cNvPr id="16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7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7848600" y="2233897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9" name="직선 화살표 연결선 18"/>
          <p:cNvCxnSpPr/>
          <p:nvPr/>
        </p:nvCxnSpPr>
        <p:spPr>
          <a:xfrm flipH="1">
            <a:off x="7649412" y="2600607"/>
            <a:ext cx="199188" cy="333606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6"/>
          <p:cNvGrpSpPr/>
          <p:nvPr/>
        </p:nvGrpSpPr>
        <p:grpSpPr>
          <a:xfrm>
            <a:off x="3234138" y="2327595"/>
            <a:ext cx="524572" cy="488728"/>
            <a:chOff x="0" y="0"/>
            <a:chExt cx="812800" cy="812800"/>
          </a:xfrm>
        </p:grpSpPr>
        <p:sp>
          <p:nvSpPr>
            <p:cNvPr id="2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4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3352800" y="2377789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7" name="직선 화살표 연결선 26"/>
          <p:cNvCxnSpPr/>
          <p:nvPr/>
        </p:nvCxnSpPr>
        <p:spPr>
          <a:xfrm>
            <a:off x="3703948" y="2571959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6"/>
          <p:cNvGrpSpPr/>
          <p:nvPr/>
        </p:nvGrpSpPr>
        <p:grpSpPr>
          <a:xfrm>
            <a:off x="8567359" y="2133509"/>
            <a:ext cx="524572" cy="488728"/>
            <a:chOff x="0" y="0"/>
            <a:chExt cx="812800" cy="812800"/>
          </a:xfrm>
        </p:grpSpPr>
        <p:sp>
          <p:nvSpPr>
            <p:cNvPr id="29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0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8686021" y="2183703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2" name="직선 화살표 연결선 31"/>
          <p:cNvCxnSpPr/>
          <p:nvPr/>
        </p:nvCxnSpPr>
        <p:spPr>
          <a:xfrm>
            <a:off x="8816563" y="2506102"/>
            <a:ext cx="13082" cy="44585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Group 6"/>
          <p:cNvGrpSpPr/>
          <p:nvPr/>
        </p:nvGrpSpPr>
        <p:grpSpPr>
          <a:xfrm>
            <a:off x="9153796" y="2180222"/>
            <a:ext cx="524572" cy="488728"/>
            <a:chOff x="0" y="0"/>
            <a:chExt cx="812800" cy="812800"/>
          </a:xfrm>
        </p:grpSpPr>
        <p:sp>
          <p:nvSpPr>
            <p:cNvPr id="35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6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9272458" y="2230416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8" name="직선 화살표 연결선 37"/>
          <p:cNvCxnSpPr/>
          <p:nvPr/>
        </p:nvCxnSpPr>
        <p:spPr>
          <a:xfrm flipH="1">
            <a:off x="9291956" y="2552815"/>
            <a:ext cx="111044" cy="399145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Group 6"/>
          <p:cNvGrpSpPr/>
          <p:nvPr/>
        </p:nvGrpSpPr>
        <p:grpSpPr>
          <a:xfrm>
            <a:off x="2243538" y="3151657"/>
            <a:ext cx="524572" cy="488728"/>
            <a:chOff x="0" y="0"/>
            <a:chExt cx="812800" cy="812800"/>
          </a:xfrm>
        </p:grpSpPr>
        <p:sp>
          <p:nvSpPr>
            <p:cNvPr id="46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7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2362200" y="3201851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9" name="직선 화살표 연결선 48"/>
          <p:cNvCxnSpPr/>
          <p:nvPr/>
        </p:nvCxnSpPr>
        <p:spPr>
          <a:xfrm>
            <a:off x="2713348" y="3396021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" name="그림 5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6348" y="3941461"/>
            <a:ext cx="2456839" cy="1134408"/>
          </a:xfrm>
          <a:prstGeom prst="rect">
            <a:avLst/>
          </a:prstGeom>
        </p:spPr>
      </p:pic>
      <p:pic>
        <p:nvPicPr>
          <p:cNvPr id="56" name="그림 5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09407" y="5259225"/>
            <a:ext cx="895993" cy="233204"/>
          </a:xfrm>
          <a:prstGeom prst="rect">
            <a:avLst/>
          </a:prstGeom>
        </p:spPr>
      </p:pic>
      <p:grpSp>
        <p:nvGrpSpPr>
          <p:cNvPr id="50" name="Group 6"/>
          <p:cNvGrpSpPr/>
          <p:nvPr/>
        </p:nvGrpSpPr>
        <p:grpSpPr>
          <a:xfrm>
            <a:off x="3327686" y="4645850"/>
            <a:ext cx="524572" cy="488728"/>
            <a:chOff x="0" y="0"/>
            <a:chExt cx="812800" cy="812800"/>
          </a:xfrm>
        </p:grpSpPr>
        <p:sp>
          <p:nvSpPr>
            <p:cNvPr id="51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2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3" name="TextBox 52"/>
          <p:cNvSpPr txBox="1"/>
          <p:nvPr/>
        </p:nvSpPr>
        <p:spPr>
          <a:xfrm>
            <a:off x="3446348" y="4696044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6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4" name="직선 화살표 연결선 53"/>
          <p:cNvCxnSpPr/>
          <p:nvPr/>
        </p:nvCxnSpPr>
        <p:spPr>
          <a:xfrm>
            <a:off x="3797496" y="4890214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7" name="표 56">
            <a:extLst>
              <a:ext uri="{FF2B5EF4-FFF2-40B4-BE49-F238E27FC236}">
                <a16:creationId xmlns:a16="http://schemas.microsoft.com/office/drawing/2014/main" id="{3181624A-0EB6-389E-5283-5602C4A157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1426506"/>
              </p:ext>
            </p:extLst>
          </p:nvPr>
        </p:nvGraphicFramePr>
        <p:xfrm>
          <a:off x="10210801" y="2304520"/>
          <a:ext cx="7326085" cy="72585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Bravo My Life 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메인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메인 페이지에서 각 카테고리 </a:t>
                      </a: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메뉴별로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aseline="0" dirty="0">
                          <a:latin typeface="+mn-lt"/>
                        </a:rPr>
                        <a:t>로고 클릭 시 메인 페이지로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전체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상품명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기능별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baseline="0" dirty="0" err="1">
                          <a:latin typeface="맑은 고딕" panose="020B0503020000020004" pitchFamily="50" charset="-127"/>
                        </a:rPr>
                        <a:t>성분별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baseline="0" dirty="0" err="1">
                          <a:latin typeface="맑은 고딕" panose="020B0503020000020004" pitchFamily="50" charset="-127"/>
                        </a:rPr>
                        <a:t>대상별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각 카테고리별로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전체 상품 검색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4127896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로그인 페이지로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5916673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클릭 시 회원 가입 페이지로 이동 가능</a:t>
                      </a:r>
                      <a:endParaRPr lang="en-US" altLang="ko-KR" baseline="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5679116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각 카테고리 별로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7803708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6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이벤트 팝업 클릭 시 해당 페이지로 이동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9409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556386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EB1BA9-961C-B64B-D447-8849C5B677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22C47CF6-3AAA-91F7-E5E2-7A610C6BFC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21C0727F-D7FD-D8BD-A178-C7770E2E0022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1FDF7D21-3D48-F64F-745A-D522F4EDF75A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D29122BF-98D8-4277-66C0-9C0D07C10946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06242791-AA02-1D8C-EEFE-54CE340380C8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26" name="TextBox 19">
            <a:extLst>
              <a:ext uri="{FF2B5EF4-FFF2-40B4-BE49-F238E27FC236}">
                <a16:creationId xmlns:a16="http://schemas.microsoft.com/office/drawing/2014/main" id="{B141AAC4-0E4F-F512-E69F-2251961CCFDC}"/>
              </a:ext>
            </a:extLst>
          </p:cNvPr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7.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메인 페이지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2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2329271"/>
            <a:ext cx="9986819" cy="7420596"/>
          </a:xfrm>
          <a:prstGeom prst="rect">
            <a:avLst/>
          </a:prstGeom>
        </p:spPr>
      </p:pic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3181624A-0EB6-389E-5283-5602C4A157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183659"/>
              </p:ext>
            </p:extLst>
          </p:nvPr>
        </p:nvGraphicFramePr>
        <p:xfrm>
          <a:off x="10210801" y="2304520"/>
          <a:ext cx="7326085" cy="72585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Bravo My Life 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메인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메인 페이지에서 각 카테고리 </a:t>
                      </a: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메뉴별로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aseline="0" dirty="0">
                          <a:latin typeface="+mn-lt"/>
                        </a:rPr>
                        <a:t>클릭 시 기능별 상품으로 이동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aseline="0" dirty="0">
                          <a:latin typeface="+mn-lt"/>
                        </a:rPr>
                        <a:t>클릭 시 </a:t>
                      </a:r>
                      <a:r>
                        <a:rPr lang="ko-KR" altLang="en-US" baseline="0" dirty="0" err="1">
                          <a:latin typeface="+mn-lt"/>
                        </a:rPr>
                        <a:t>성분별</a:t>
                      </a:r>
                      <a:r>
                        <a:rPr lang="ko-KR" altLang="en-US" baseline="0" dirty="0">
                          <a:latin typeface="+mn-lt"/>
                        </a:rPr>
                        <a:t> 상품으로 이동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4127896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aseline="0" dirty="0">
                          <a:latin typeface="+mn-lt"/>
                        </a:rPr>
                        <a:t>클릭 시 </a:t>
                      </a:r>
                      <a:r>
                        <a:rPr lang="ko-KR" altLang="en-US" baseline="0" dirty="0" err="1">
                          <a:latin typeface="+mn-lt"/>
                        </a:rPr>
                        <a:t>대상별</a:t>
                      </a:r>
                      <a:r>
                        <a:rPr lang="ko-KR" altLang="en-US" baseline="0" dirty="0">
                          <a:latin typeface="+mn-lt"/>
                        </a:rPr>
                        <a:t> 상품으로 이동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5916673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클릭 시 추천 인기 상품 확인 가능</a:t>
                      </a:r>
                      <a:endParaRPr lang="en-US" altLang="ko-KR" baseline="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5679116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클릭 시 추천 신상품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7803708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6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상품 상세 페이지로 이동 가능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940988"/>
                  </a:ext>
                </a:extLst>
              </a:tr>
            </a:tbl>
          </a:graphicData>
        </a:graphic>
      </p:graphicFrame>
      <p:grpSp>
        <p:nvGrpSpPr>
          <p:cNvPr id="22" name="Group 6"/>
          <p:cNvGrpSpPr/>
          <p:nvPr/>
        </p:nvGrpSpPr>
        <p:grpSpPr>
          <a:xfrm>
            <a:off x="825194" y="3583722"/>
            <a:ext cx="524572" cy="488728"/>
            <a:chOff x="0" y="0"/>
            <a:chExt cx="812800" cy="812800"/>
          </a:xfrm>
        </p:grpSpPr>
        <p:sp>
          <p:nvSpPr>
            <p:cNvPr id="2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4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943856" y="3633916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7" name="직선 화살표 연결선 26"/>
          <p:cNvCxnSpPr/>
          <p:nvPr/>
        </p:nvCxnSpPr>
        <p:spPr>
          <a:xfrm flipV="1">
            <a:off x="1065981" y="3303571"/>
            <a:ext cx="21499" cy="447146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Group 6"/>
          <p:cNvGrpSpPr/>
          <p:nvPr/>
        </p:nvGrpSpPr>
        <p:grpSpPr>
          <a:xfrm>
            <a:off x="4388830" y="3583722"/>
            <a:ext cx="524572" cy="488728"/>
            <a:chOff x="0" y="0"/>
            <a:chExt cx="812800" cy="812800"/>
          </a:xfrm>
        </p:grpSpPr>
        <p:sp>
          <p:nvSpPr>
            <p:cNvPr id="46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7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4507492" y="3633916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9" name="직선 화살표 연결선 48"/>
          <p:cNvCxnSpPr/>
          <p:nvPr/>
        </p:nvCxnSpPr>
        <p:spPr>
          <a:xfrm flipV="1">
            <a:off x="4616611" y="3303571"/>
            <a:ext cx="34505" cy="30306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Group 6"/>
          <p:cNvGrpSpPr/>
          <p:nvPr/>
        </p:nvGrpSpPr>
        <p:grpSpPr>
          <a:xfrm>
            <a:off x="7926455" y="3537424"/>
            <a:ext cx="524572" cy="488728"/>
            <a:chOff x="0" y="0"/>
            <a:chExt cx="812800" cy="812800"/>
          </a:xfrm>
        </p:grpSpPr>
        <p:sp>
          <p:nvSpPr>
            <p:cNvPr id="51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2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3" name="TextBox 52"/>
          <p:cNvSpPr txBox="1"/>
          <p:nvPr/>
        </p:nvSpPr>
        <p:spPr>
          <a:xfrm>
            <a:off x="8045117" y="358761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7479" y="4958869"/>
            <a:ext cx="8735725" cy="5268773"/>
          </a:xfrm>
          <a:prstGeom prst="rect">
            <a:avLst/>
          </a:prstGeom>
        </p:spPr>
      </p:pic>
      <p:cxnSp>
        <p:nvCxnSpPr>
          <p:cNvPr id="54" name="직선 화살표 연결선 53"/>
          <p:cNvCxnSpPr>
            <a:stCxn id="53" idx="0"/>
          </p:cNvCxnSpPr>
          <p:nvPr/>
        </p:nvCxnSpPr>
        <p:spPr>
          <a:xfrm flipH="1" flipV="1">
            <a:off x="8188741" y="3257273"/>
            <a:ext cx="70761" cy="330345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6"/>
          <p:cNvGrpSpPr/>
          <p:nvPr/>
        </p:nvGrpSpPr>
        <p:grpSpPr>
          <a:xfrm>
            <a:off x="1557738" y="5017106"/>
            <a:ext cx="524572" cy="488728"/>
            <a:chOff x="0" y="0"/>
            <a:chExt cx="812800" cy="812800"/>
          </a:xfrm>
        </p:grpSpPr>
        <p:sp>
          <p:nvSpPr>
            <p:cNvPr id="1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4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1676400" y="50673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6" name="직선 화살표 연결선 15"/>
          <p:cNvCxnSpPr/>
          <p:nvPr/>
        </p:nvCxnSpPr>
        <p:spPr>
          <a:xfrm>
            <a:off x="2027548" y="5261470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6"/>
          <p:cNvGrpSpPr/>
          <p:nvPr/>
        </p:nvGrpSpPr>
        <p:grpSpPr>
          <a:xfrm>
            <a:off x="414738" y="6083906"/>
            <a:ext cx="524572" cy="488728"/>
            <a:chOff x="0" y="0"/>
            <a:chExt cx="812800" cy="812800"/>
          </a:xfrm>
        </p:grpSpPr>
        <p:sp>
          <p:nvSpPr>
            <p:cNvPr id="39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0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1" name="TextBox 40"/>
          <p:cNvSpPr txBox="1"/>
          <p:nvPr/>
        </p:nvSpPr>
        <p:spPr>
          <a:xfrm>
            <a:off x="533400" y="61341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6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2" name="직선 화살표 연결선 41"/>
          <p:cNvCxnSpPr/>
          <p:nvPr/>
        </p:nvCxnSpPr>
        <p:spPr>
          <a:xfrm>
            <a:off x="884548" y="6328270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6"/>
          <p:cNvGrpSpPr/>
          <p:nvPr/>
        </p:nvGrpSpPr>
        <p:grpSpPr>
          <a:xfrm>
            <a:off x="6027695" y="5017106"/>
            <a:ext cx="524572" cy="488728"/>
            <a:chOff x="0" y="0"/>
            <a:chExt cx="812800" cy="812800"/>
          </a:xfrm>
        </p:grpSpPr>
        <p:sp>
          <p:nvSpPr>
            <p:cNvPr id="18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9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6146357" y="50673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1" name="직선 화살표 연결선 20"/>
          <p:cNvCxnSpPr/>
          <p:nvPr/>
        </p:nvCxnSpPr>
        <p:spPr>
          <a:xfrm>
            <a:off x="6497505" y="5261470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42774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EB1BA9-961C-B64B-D447-8849C5B677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22C47CF6-3AAA-91F7-E5E2-7A610C6BFC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21C0727F-D7FD-D8BD-A178-C7770E2E0022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1FDF7D21-3D48-F64F-745A-D522F4EDF75A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D29122BF-98D8-4277-66C0-9C0D07C10946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06242791-AA02-1D8C-EEFE-54CE340380C8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26" name="TextBox 19">
            <a:extLst>
              <a:ext uri="{FF2B5EF4-FFF2-40B4-BE49-F238E27FC236}">
                <a16:creationId xmlns:a16="http://schemas.microsoft.com/office/drawing/2014/main" id="{B141AAC4-0E4F-F512-E69F-2251961CCFDC}"/>
              </a:ext>
            </a:extLst>
          </p:cNvPr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7.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메인 페이지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3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5086" y="3543300"/>
            <a:ext cx="12929998" cy="5315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7542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B9E984-619B-4C41-4C0A-F64F7844A9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그림 4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541" y="2095500"/>
            <a:ext cx="8009581" cy="676456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2376A1D-DAFD-823E-29BE-C750FCF529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875FEBB3-5EFE-00F7-7A01-CB2BAD11274F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ADD0DD71-2A36-A124-00A8-195B6BAA5B1E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CAE0D522-6C73-50B5-2946-818D528D2098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708D2199-2299-EF33-5864-16F641902D21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26" name="TextBox 19">
            <a:extLst>
              <a:ext uri="{FF2B5EF4-FFF2-40B4-BE49-F238E27FC236}">
                <a16:creationId xmlns:a16="http://schemas.microsoft.com/office/drawing/2014/main" id="{FC7B6CA6-11F2-28E9-C08E-B3000851741D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8.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기능별 상품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aphicFrame>
        <p:nvGraphicFramePr>
          <p:cNvPr id="100" name="표 99">
            <a:extLst>
              <a:ext uri="{FF2B5EF4-FFF2-40B4-BE49-F238E27FC236}">
                <a16:creationId xmlns:a16="http://schemas.microsoft.com/office/drawing/2014/main" id="{3181624A-0EB6-389E-5283-5602C4A157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5001400"/>
              </p:ext>
            </p:extLst>
          </p:nvPr>
        </p:nvGraphicFramePr>
        <p:xfrm>
          <a:off x="10210801" y="2304520"/>
          <a:ext cx="7326085" cy="7287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fr-FR" altLang="ko-KR" dirty="0">
                          <a:latin typeface="맑은 고딕" panose="020B0503020000020004" pitchFamily="50" charset="-127"/>
                        </a:rPr>
                        <a:t>/front/sale/function_list.web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기능별 상품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기능별 상품에서 각 카테고리 별로 상품 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+mn-lt"/>
                        </a:rPr>
                        <a:t> </a:t>
                      </a:r>
                      <a:r>
                        <a:rPr lang="ko-KR" altLang="en-US" baseline="0" dirty="0">
                          <a:latin typeface="+mn-lt"/>
                        </a:rPr>
                        <a:t>클릭 시 각 카테고리별로 상품 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검색한 상품의 총 개수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페이지 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4127896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조건 별 상세 검색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5916673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클릭 시 상품 상세 페이지로 이동 가능</a:t>
                      </a:r>
                      <a:endParaRPr lang="en-US" altLang="ko-KR" baseline="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5679116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10,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20,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30,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40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개씩 상품 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7803708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6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페이지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10</a:t>
                      </a:r>
                      <a:r>
                        <a:rPr lang="ko-KR" altLang="en-US" dirty="0"/>
                        <a:t>개씩 페이지 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940988"/>
                  </a:ext>
                </a:extLst>
              </a:tr>
            </a:tbl>
          </a:graphicData>
        </a:graphic>
      </p:graphicFrame>
      <p:grpSp>
        <p:nvGrpSpPr>
          <p:cNvPr id="20" name="Group 6">
            <a:extLst>
              <a:ext uri="{FF2B5EF4-FFF2-40B4-BE49-F238E27FC236}">
                <a16:creationId xmlns:a16="http://schemas.microsoft.com/office/drawing/2014/main" id="{2BE24678-7689-6FAD-B9C8-DDAAD1F5B8CA}"/>
              </a:ext>
            </a:extLst>
          </p:cNvPr>
          <p:cNvGrpSpPr/>
          <p:nvPr/>
        </p:nvGrpSpPr>
        <p:grpSpPr>
          <a:xfrm>
            <a:off x="618844" y="2540536"/>
            <a:ext cx="524572" cy="488728"/>
            <a:chOff x="0" y="0"/>
            <a:chExt cx="812800" cy="812800"/>
          </a:xfrm>
        </p:grpSpPr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B43EC4DE-A6EB-342B-3262-69A27BFE4028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7" name="TextBox 8">
              <a:extLst>
                <a:ext uri="{FF2B5EF4-FFF2-40B4-BE49-F238E27FC236}">
                  <a16:creationId xmlns:a16="http://schemas.microsoft.com/office/drawing/2014/main" id="{0E393A97-DF7A-45AA-F37C-8159BB03F875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C89EA8FC-E6EB-08B6-906B-A0289C6586DA}"/>
              </a:ext>
            </a:extLst>
          </p:cNvPr>
          <p:cNvSpPr txBox="1"/>
          <p:nvPr/>
        </p:nvSpPr>
        <p:spPr>
          <a:xfrm>
            <a:off x="737506" y="259073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DE69FED-566C-E122-1144-C431AC0D5CB7}"/>
              </a:ext>
            </a:extLst>
          </p:cNvPr>
          <p:cNvCxnSpPr/>
          <p:nvPr/>
        </p:nvCxnSpPr>
        <p:spPr>
          <a:xfrm>
            <a:off x="1088654" y="2784900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Group 6">
            <a:extLst>
              <a:ext uri="{FF2B5EF4-FFF2-40B4-BE49-F238E27FC236}">
                <a16:creationId xmlns:a16="http://schemas.microsoft.com/office/drawing/2014/main" id="{C4400096-6BE5-B552-5FAB-E0520A2D0759}"/>
              </a:ext>
            </a:extLst>
          </p:cNvPr>
          <p:cNvGrpSpPr/>
          <p:nvPr/>
        </p:nvGrpSpPr>
        <p:grpSpPr>
          <a:xfrm>
            <a:off x="508346" y="3715146"/>
            <a:ext cx="524572" cy="488728"/>
            <a:chOff x="0" y="0"/>
            <a:chExt cx="812800" cy="812800"/>
          </a:xfrm>
        </p:grpSpPr>
        <p:sp>
          <p:nvSpPr>
            <p:cNvPr id="57" name="Freeform 7">
              <a:extLst>
                <a:ext uri="{FF2B5EF4-FFF2-40B4-BE49-F238E27FC236}">
                  <a16:creationId xmlns:a16="http://schemas.microsoft.com/office/drawing/2014/main" id="{BE57BFFB-CBBE-A2C7-3722-4F6BA27111BF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8" name="TextBox 8">
              <a:extLst>
                <a:ext uri="{FF2B5EF4-FFF2-40B4-BE49-F238E27FC236}">
                  <a16:creationId xmlns:a16="http://schemas.microsoft.com/office/drawing/2014/main" id="{4092A1A0-046F-6568-C3F9-978CCC3142D1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45BB0EA5-57D4-D316-282F-0E4BD6E29DE4}"/>
              </a:ext>
            </a:extLst>
          </p:cNvPr>
          <p:cNvSpPr txBox="1"/>
          <p:nvPr/>
        </p:nvSpPr>
        <p:spPr>
          <a:xfrm>
            <a:off x="627008" y="376534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3B220799-D210-D81F-8EE7-62F7EB0339A4}"/>
              </a:ext>
            </a:extLst>
          </p:cNvPr>
          <p:cNvCxnSpPr>
            <a:cxnSpLocks/>
          </p:cNvCxnSpPr>
          <p:nvPr/>
        </p:nvCxnSpPr>
        <p:spPr>
          <a:xfrm flipV="1">
            <a:off x="978156" y="3508835"/>
            <a:ext cx="505459" cy="450675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" name="Group 6">
            <a:extLst>
              <a:ext uri="{FF2B5EF4-FFF2-40B4-BE49-F238E27FC236}">
                <a16:creationId xmlns:a16="http://schemas.microsoft.com/office/drawing/2014/main" id="{9CB62BE7-3563-67EC-24CE-B8D9BAFCD4FD}"/>
              </a:ext>
            </a:extLst>
          </p:cNvPr>
          <p:cNvGrpSpPr/>
          <p:nvPr/>
        </p:nvGrpSpPr>
        <p:grpSpPr>
          <a:xfrm>
            <a:off x="508346" y="4232771"/>
            <a:ext cx="524572" cy="488728"/>
            <a:chOff x="0" y="0"/>
            <a:chExt cx="812800" cy="812800"/>
          </a:xfrm>
        </p:grpSpPr>
        <p:sp>
          <p:nvSpPr>
            <p:cNvPr id="62" name="Freeform 7">
              <a:extLst>
                <a:ext uri="{FF2B5EF4-FFF2-40B4-BE49-F238E27FC236}">
                  <a16:creationId xmlns:a16="http://schemas.microsoft.com/office/drawing/2014/main" id="{A8622942-BBB5-970B-847D-4E904B3158A5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63" name="TextBox 8">
              <a:extLst>
                <a:ext uri="{FF2B5EF4-FFF2-40B4-BE49-F238E27FC236}">
                  <a16:creationId xmlns:a16="http://schemas.microsoft.com/office/drawing/2014/main" id="{A2137B60-8A3F-F0A7-42AF-8EA0B7719D95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8508B4DA-1D69-6F36-7706-1204508438EE}"/>
              </a:ext>
            </a:extLst>
          </p:cNvPr>
          <p:cNvSpPr txBox="1"/>
          <p:nvPr/>
        </p:nvSpPr>
        <p:spPr>
          <a:xfrm>
            <a:off x="627008" y="4282965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BC940CBB-49D5-1A45-230B-77BCEDDE5F2C}"/>
              </a:ext>
            </a:extLst>
          </p:cNvPr>
          <p:cNvCxnSpPr/>
          <p:nvPr/>
        </p:nvCxnSpPr>
        <p:spPr>
          <a:xfrm>
            <a:off x="978156" y="4477135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9" name="Group 6">
            <a:extLst>
              <a:ext uri="{FF2B5EF4-FFF2-40B4-BE49-F238E27FC236}">
                <a16:creationId xmlns:a16="http://schemas.microsoft.com/office/drawing/2014/main" id="{90DB2AAC-D2F4-ACFB-26A9-DE463BDE7C58}"/>
              </a:ext>
            </a:extLst>
          </p:cNvPr>
          <p:cNvGrpSpPr/>
          <p:nvPr/>
        </p:nvGrpSpPr>
        <p:grpSpPr>
          <a:xfrm>
            <a:off x="513084" y="3089624"/>
            <a:ext cx="524572" cy="488728"/>
            <a:chOff x="0" y="0"/>
            <a:chExt cx="812800" cy="812800"/>
          </a:xfrm>
        </p:grpSpPr>
        <p:sp>
          <p:nvSpPr>
            <p:cNvPr id="90" name="Freeform 7">
              <a:extLst>
                <a:ext uri="{FF2B5EF4-FFF2-40B4-BE49-F238E27FC236}">
                  <a16:creationId xmlns:a16="http://schemas.microsoft.com/office/drawing/2014/main" id="{F48C9410-00C1-C826-2EDE-2AFDBADB9177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91" name="TextBox 8">
              <a:extLst>
                <a:ext uri="{FF2B5EF4-FFF2-40B4-BE49-F238E27FC236}">
                  <a16:creationId xmlns:a16="http://schemas.microsoft.com/office/drawing/2014/main" id="{3B23DE2C-8387-4B14-0D8E-C59A3E3855C3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92" name="TextBox 91">
            <a:extLst>
              <a:ext uri="{FF2B5EF4-FFF2-40B4-BE49-F238E27FC236}">
                <a16:creationId xmlns:a16="http://schemas.microsoft.com/office/drawing/2014/main" id="{64F6F5A3-0B37-C41F-A609-EAE49631506A}"/>
              </a:ext>
            </a:extLst>
          </p:cNvPr>
          <p:cNvSpPr txBox="1"/>
          <p:nvPr/>
        </p:nvSpPr>
        <p:spPr>
          <a:xfrm>
            <a:off x="631746" y="3139818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584D82CD-0661-AACC-8472-7AEEF4ED34FF}"/>
              </a:ext>
            </a:extLst>
          </p:cNvPr>
          <p:cNvCxnSpPr>
            <a:cxnSpLocks/>
          </p:cNvCxnSpPr>
          <p:nvPr/>
        </p:nvCxnSpPr>
        <p:spPr>
          <a:xfrm flipV="1">
            <a:off x="982894" y="3230997"/>
            <a:ext cx="500721" cy="10299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Group 6">
            <a:extLst>
              <a:ext uri="{FF2B5EF4-FFF2-40B4-BE49-F238E27FC236}">
                <a16:creationId xmlns:a16="http://schemas.microsoft.com/office/drawing/2014/main" id="{0194025B-8FF7-AF7E-76A4-5DA93D7E23D1}"/>
              </a:ext>
            </a:extLst>
          </p:cNvPr>
          <p:cNvGrpSpPr/>
          <p:nvPr/>
        </p:nvGrpSpPr>
        <p:grpSpPr>
          <a:xfrm>
            <a:off x="8964502" y="3199492"/>
            <a:ext cx="524572" cy="488728"/>
            <a:chOff x="0" y="0"/>
            <a:chExt cx="812800" cy="812800"/>
          </a:xfrm>
        </p:grpSpPr>
        <p:sp>
          <p:nvSpPr>
            <p:cNvPr id="46" name="Freeform 7">
              <a:extLst>
                <a:ext uri="{FF2B5EF4-FFF2-40B4-BE49-F238E27FC236}">
                  <a16:creationId xmlns:a16="http://schemas.microsoft.com/office/drawing/2014/main" id="{8406D59C-3F14-F893-C63F-9964C64D2396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7" name="TextBox 8">
              <a:extLst>
                <a:ext uri="{FF2B5EF4-FFF2-40B4-BE49-F238E27FC236}">
                  <a16:creationId xmlns:a16="http://schemas.microsoft.com/office/drawing/2014/main" id="{EB99F443-99A2-BF3B-D5DD-A8177923536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4B50CCFD-EB09-AB94-40E0-18A99A7486C4}"/>
              </a:ext>
            </a:extLst>
          </p:cNvPr>
          <p:cNvSpPr txBox="1"/>
          <p:nvPr/>
        </p:nvSpPr>
        <p:spPr>
          <a:xfrm>
            <a:off x="9083164" y="3249686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EBC8836B-0D91-694D-204D-6A31BACC0F6D}"/>
              </a:ext>
            </a:extLst>
          </p:cNvPr>
          <p:cNvCxnSpPr>
            <a:cxnSpLocks/>
          </p:cNvCxnSpPr>
          <p:nvPr/>
        </p:nvCxnSpPr>
        <p:spPr>
          <a:xfrm flipH="1">
            <a:off x="8521823" y="3430327"/>
            <a:ext cx="561341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6" name="Group 6">
            <a:extLst>
              <a:ext uri="{FF2B5EF4-FFF2-40B4-BE49-F238E27FC236}">
                <a16:creationId xmlns:a16="http://schemas.microsoft.com/office/drawing/2014/main" id="{489CB46E-8103-B45F-D3C3-092A5CB00E2D}"/>
              </a:ext>
            </a:extLst>
          </p:cNvPr>
          <p:cNvGrpSpPr/>
          <p:nvPr/>
        </p:nvGrpSpPr>
        <p:grpSpPr>
          <a:xfrm>
            <a:off x="3462738" y="8523031"/>
            <a:ext cx="524572" cy="488728"/>
            <a:chOff x="0" y="0"/>
            <a:chExt cx="812800" cy="812800"/>
          </a:xfrm>
        </p:grpSpPr>
        <p:sp>
          <p:nvSpPr>
            <p:cNvPr id="67" name="Freeform 7">
              <a:extLst>
                <a:ext uri="{FF2B5EF4-FFF2-40B4-BE49-F238E27FC236}">
                  <a16:creationId xmlns:a16="http://schemas.microsoft.com/office/drawing/2014/main" id="{DCCF8883-7D6F-1707-AD14-0BD6361879D5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68" name="TextBox 8">
              <a:extLst>
                <a:ext uri="{FF2B5EF4-FFF2-40B4-BE49-F238E27FC236}">
                  <a16:creationId xmlns:a16="http://schemas.microsoft.com/office/drawing/2014/main" id="{4FAF5EA6-6F70-6B40-1055-B8FDC9844D43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302A4A32-426E-4EB3-E687-04520D2321E9}"/>
              </a:ext>
            </a:extLst>
          </p:cNvPr>
          <p:cNvSpPr txBox="1"/>
          <p:nvPr/>
        </p:nvSpPr>
        <p:spPr>
          <a:xfrm>
            <a:off x="3581400" y="8573225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6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B67BF571-1E1D-DBDC-C852-6AEEDD201119}"/>
              </a:ext>
            </a:extLst>
          </p:cNvPr>
          <p:cNvCxnSpPr/>
          <p:nvPr/>
        </p:nvCxnSpPr>
        <p:spPr>
          <a:xfrm>
            <a:off x="3932548" y="8767395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04852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2E9896-9188-B3C7-2284-9C27807933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그림 4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077" y="2058049"/>
            <a:ext cx="8909252" cy="735265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ECE2DA8-BEE4-C3D5-C057-512785C06E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46A532DA-561B-1644-7BB0-16A154A6F470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621EBB64-3D64-8332-9B26-70C89832A183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6FAEA2DC-5016-5230-7976-A91B6E1824C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F772CC44-B2B3-9930-CD13-9642DE0BA2A2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26" name="TextBox 19">
            <a:extLst>
              <a:ext uri="{FF2B5EF4-FFF2-40B4-BE49-F238E27FC236}">
                <a16:creationId xmlns:a16="http://schemas.microsoft.com/office/drawing/2014/main" id="{E8F6257C-6060-5423-7472-B222EC4C2580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9.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성능별 상품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pSp>
        <p:nvGrpSpPr>
          <p:cNvPr id="32" name="Group 6">
            <a:extLst>
              <a:ext uri="{FF2B5EF4-FFF2-40B4-BE49-F238E27FC236}">
                <a16:creationId xmlns:a16="http://schemas.microsoft.com/office/drawing/2014/main" id="{29D68F93-197B-941D-AE8B-78024FFEF4A2}"/>
              </a:ext>
            </a:extLst>
          </p:cNvPr>
          <p:cNvGrpSpPr/>
          <p:nvPr/>
        </p:nvGrpSpPr>
        <p:grpSpPr>
          <a:xfrm>
            <a:off x="747256" y="2654906"/>
            <a:ext cx="524572" cy="488728"/>
            <a:chOff x="0" y="0"/>
            <a:chExt cx="812800" cy="812800"/>
          </a:xfrm>
        </p:grpSpPr>
        <p:sp>
          <p:nvSpPr>
            <p:cNvPr id="33" name="Freeform 7">
              <a:extLst>
                <a:ext uri="{FF2B5EF4-FFF2-40B4-BE49-F238E27FC236}">
                  <a16:creationId xmlns:a16="http://schemas.microsoft.com/office/drawing/2014/main" id="{D03A6ADB-C9AD-FF82-AFE7-5A33332ECD41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4" name="TextBox 8">
              <a:extLst>
                <a:ext uri="{FF2B5EF4-FFF2-40B4-BE49-F238E27FC236}">
                  <a16:creationId xmlns:a16="http://schemas.microsoft.com/office/drawing/2014/main" id="{BCE26F52-4424-5953-4B1D-4E5E15944D32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F21356F1-FF87-73F4-8F8E-32CE6BB93DFF}"/>
              </a:ext>
            </a:extLst>
          </p:cNvPr>
          <p:cNvSpPr txBox="1"/>
          <p:nvPr/>
        </p:nvSpPr>
        <p:spPr>
          <a:xfrm>
            <a:off x="865918" y="27051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B6D3ED5D-0E03-7826-F098-E6C6B5C3F749}"/>
              </a:ext>
            </a:extLst>
          </p:cNvPr>
          <p:cNvCxnSpPr/>
          <p:nvPr/>
        </p:nvCxnSpPr>
        <p:spPr>
          <a:xfrm>
            <a:off x="1217066" y="2899270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Group 6">
            <a:extLst>
              <a:ext uri="{FF2B5EF4-FFF2-40B4-BE49-F238E27FC236}">
                <a16:creationId xmlns:a16="http://schemas.microsoft.com/office/drawing/2014/main" id="{453E41A2-E98D-0192-C48E-E90EA6901812}"/>
              </a:ext>
            </a:extLst>
          </p:cNvPr>
          <p:cNvGrpSpPr/>
          <p:nvPr/>
        </p:nvGrpSpPr>
        <p:grpSpPr>
          <a:xfrm>
            <a:off x="307569" y="3829516"/>
            <a:ext cx="524572" cy="488728"/>
            <a:chOff x="0" y="0"/>
            <a:chExt cx="812800" cy="812800"/>
          </a:xfrm>
        </p:grpSpPr>
        <p:sp>
          <p:nvSpPr>
            <p:cNvPr id="43" name="Freeform 7">
              <a:extLst>
                <a:ext uri="{FF2B5EF4-FFF2-40B4-BE49-F238E27FC236}">
                  <a16:creationId xmlns:a16="http://schemas.microsoft.com/office/drawing/2014/main" id="{F7C5DF8B-D49C-91F5-0CA8-1433FD36B15F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4" name="TextBox 8">
              <a:extLst>
                <a:ext uri="{FF2B5EF4-FFF2-40B4-BE49-F238E27FC236}">
                  <a16:creationId xmlns:a16="http://schemas.microsoft.com/office/drawing/2014/main" id="{6538DE15-1AF8-0ACE-C654-EE5081554AE4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C64F77E4-1AAE-7974-10C6-ED6A87FB0030}"/>
              </a:ext>
            </a:extLst>
          </p:cNvPr>
          <p:cNvSpPr txBox="1"/>
          <p:nvPr/>
        </p:nvSpPr>
        <p:spPr>
          <a:xfrm>
            <a:off x="426231" y="387971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7E41643F-4021-17E6-67BD-6251C37B72BE}"/>
              </a:ext>
            </a:extLst>
          </p:cNvPr>
          <p:cNvCxnSpPr>
            <a:cxnSpLocks/>
          </p:cNvCxnSpPr>
          <p:nvPr/>
        </p:nvCxnSpPr>
        <p:spPr>
          <a:xfrm flipV="1">
            <a:off x="777379" y="3623205"/>
            <a:ext cx="505459" cy="450675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Group 6">
            <a:extLst>
              <a:ext uri="{FF2B5EF4-FFF2-40B4-BE49-F238E27FC236}">
                <a16:creationId xmlns:a16="http://schemas.microsoft.com/office/drawing/2014/main" id="{11FC8E05-8E3D-FE12-8CA4-9487830A8B82}"/>
              </a:ext>
            </a:extLst>
          </p:cNvPr>
          <p:cNvGrpSpPr/>
          <p:nvPr/>
        </p:nvGrpSpPr>
        <p:grpSpPr>
          <a:xfrm>
            <a:off x="307569" y="4347141"/>
            <a:ext cx="524572" cy="488728"/>
            <a:chOff x="0" y="0"/>
            <a:chExt cx="812800" cy="812800"/>
          </a:xfrm>
        </p:grpSpPr>
        <p:sp>
          <p:nvSpPr>
            <p:cNvPr id="48" name="Freeform 7">
              <a:extLst>
                <a:ext uri="{FF2B5EF4-FFF2-40B4-BE49-F238E27FC236}">
                  <a16:creationId xmlns:a16="http://schemas.microsoft.com/office/drawing/2014/main" id="{FC532EC2-C01A-D9BF-8853-3BE6990FC6DF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9" name="TextBox 8">
              <a:extLst>
                <a:ext uri="{FF2B5EF4-FFF2-40B4-BE49-F238E27FC236}">
                  <a16:creationId xmlns:a16="http://schemas.microsoft.com/office/drawing/2014/main" id="{B9DF5426-4517-BB8D-A98B-4771327037FC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46B5A055-8BD6-3B6E-CDF8-5A6EAC0DA39E}"/>
              </a:ext>
            </a:extLst>
          </p:cNvPr>
          <p:cNvSpPr txBox="1"/>
          <p:nvPr/>
        </p:nvSpPr>
        <p:spPr>
          <a:xfrm>
            <a:off x="426231" y="4397335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B0956B24-114B-0FBE-FBB3-D8940186AE68}"/>
              </a:ext>
            </a:extLst>
          </p:cNvPr>
          <p:cNvCxnSpPr/>
          <p:nvPr/>
        </p:nvCxnSpPr>
        <p:spPr>
          <a:xfrm>
            <a:off x="777379" y="4591505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Group 6">
            <a:extLst>
              <a:ext uri="{FF2B5EF4-FFF2-40B4-BE49-F238E27FC236}">
                <a16:creationId xmlns:a16="http://schemas.microsoft.com/office/drawing/2014/main" id="{5637902C-EA50-1E77-B63D-1C1B09E3D96A}"/>
              </a:ext>
            </a:extLst>
          </p:cNvPr>
          <p:cNvGrpSpPr/>
          <p:nvPr/>
        </p:nvGrpSpPr>
        <p:grpSpPr>
          <a:xfrm>
            <a:off x="312307" y="3203994"/>
            <a:ext cx="524572" cy="488728"/>
            <a:chOff x="0" y="0"/>
            <a:chExt cx="812800" cy="812800"/>
          </a:xfrm>
        </p:grpSpPr>
        <p:sp>
          <p:nvSpPr>
            <p:cNvPr id="53" name="Freeform 7">
              <a:extLst>
                <a:ext uri="{FF2B5EF4-FFF2-40B4-BE49-F238E27FC236}">
                  <a16:creationId xmlns:a16="http://schemas.microsoft.com/office/drawing/2014/main" id="{9EFFF82A-AB11-F7EF-7757-85B89C17C3B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4" name="TextBox 8">
              <a:extLst>
                <a:ext uri="{FF2B5EF4-FFF2-40B4-BE49-F238E27FC236}">
                  <a16:creationId xmlns:a16="http://schemas.microsoft.com/office/drawing/2014/main" id="{8D0F7D68-CC31-E135-A121-1B30F0C2E756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083B0499-09A6-2038-345A-1B71B24EB06D}"/>
              </a:ext>
            </a:extLst>
          </p:cNvPr>
          <p:cNvSpPr txBox="1"/>
          <p:nvPr/>
        </p:nvSpPr>
        <p:spPr>
          <a:xfrm>
            <a:off x="430969" y="3254188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769C14CB-6423-4109-CAAF-7098E2F0F8DC}"/>
              </a:ext>
            </a:extLst>
          </p:cNvPr>
          <p:cNvCxnSpPr>
            <a:cxnSpLocks/>
          </p:cNvCxnSpPr>
          <p:nvPr/>
        </p:nvCxnSpPr>
        <p:spPr>
          <a:xfrm flipV="1">
            <a:off x="782117" y="3345367"/>
            <a:ext cx="500721" cy="10299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Group 6">
            <a:extLst>
              <a:ext uri="{FF2B5EF4-FFF2-40B4-BE49-F238E27FC236}">
                <a16:creationId xmlns:a16="http://schemas.microsoft.com/office/drawing/2014/main" id="{247C1C64-0B09-FED7-16B2-83C4B68E1E72}"/>
              </a:ext>
            </a:extLst>
          </p:cNvPr>
          <p:cNvGrpSpPr/>
          <p:nvPr/>
        </p:nvGrpSpPr>
        <p:grpSpPr>
          <a:xfrm>
            <a:off x="9285390" y="3380784"/>
            <a:ext cx="524572" cy="488728"/>
            <a:chOff x="0" y="0"/>
            <a:chExt cx="812800" cy="812800"/>
          </a:xfrm>
        </p:grpSpPr>
        <p:sp>
          <p:nvSpPr>
            <p:cNvPr id="58" name="Freeform 7">
              <a:extLst>
                <a:ext uri="{FF2B5EF4-FFF2-40B4-BE49-F238E27FC236}">
                  <a16:creationId xmlns:a16="http://schemas.microsoft.com/office/drawing/2014/main" id="{74015BA2-67B8-AB0F-1DE9-CF2FBD9EF88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9" name="TextBox 8">
              <a:extLst>
                <a:ext uri="{FF2B5EF4-FFF2-40B4-BE49-F238E27FC236}">
                  <a16:creationId xmlns:a16="http://schemas.microsoft.com/office/drawing/2014/main" id="{0797AB7E-F931-5496-E987-4011A381206F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09765CFB-4B06-D570-364E-B042BAEA056A}"/>
              </a:ext>
            </a:extLst>
          </p:cNvPr>
          <p:cNvSpPr txBox="1"/>
          <p:nvPr/>
        </p:nvSpPr>
        <p:spPr>
          <a:xfrm>
            <a:off x="9404052" y="3430978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71BC59A3-117F-F868-13A4-2B4911D89B76}"/>
              </a:ext>
            </a:extLst>
          </p:cNvPr>
          <p:cNvCxnSpPr>
            <a:cxnSpLocks/>
          </p:cNvCxnSpPr>
          <p:nvPr/>
        </p:nvCxnSpPr>
        <p:spPr>
          <a:xfrm flipH="1">
            <a:off x="8842711" y="3611619"/>
            <a:ext cx="561341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2" name="Group 6">
            <a:extLst>
              <a:ext uri="{FF2B5EF4-FFF2-40B4-BE49-F238E27FC236}">
                <a16:creationId xmlns:a16="http://schemas.microsoft.com/office/drawing/2014/main" id="{796BAA93-49E2-6F80-6FBD-49E3BA264694}"/>
              </a:ext>
            </a:extLst>
          </p:cNvPr>
          <p:cNvGrpSpPr/>
          <p:nvPr/>
        </p:nvGrpSpPr>
        <p:grpSpPr>
          <a:xfrm>
            <a:off x="3157938" y="8927875"/>
            <a:ext cx="524572" cy="488728"/>
            <a:chOff x="0" y="0"/>
            <a:chExt cx="812800" cy="812800"/>
          </a:xfrm>
        </p:grpSpPr>
        <p:sp>
          <p:nvSpPr>
            <p:cNvPr id="63" name="Freeform 7">
              <a:extLst>
                <a:ext uri="{FF2B5EF4-FFF2-40B4-BE49-F238E27FC236}">
                  <a16:creationId xmlns:a16="http://schemas.microsoft.com/office/drawing/2014/main" id="{06F687ED-5A69-5BA8-F6C6-2D0B1056B89C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64" name="TextBox 8">
              <a:extLst>
                <a:ext uri="{FF2B5EF4-FFF2-40B4-BE49-F238E27FC236}">
                  <a16:creationId xmlns:a16="http://schemas.microsoft.com/office/drawing/2014/main" id="{08DA93AA-DF57-DD12-E210-5ED8FC384A46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69E4D000-8559-D210-B265-37C9901B6D4C}"/>
              </a:ext>
            </a:extLst>
          </p:cNvPr>
          <p:cNvSpPr txBox="1"/>
          <p:nvPr/>
        </p:nvSpPr>
        <p:spPr>
          <a:xfrm>
            <a:off x="3276600" y="8978069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6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2B9BE5F0-282B-27AD-536F-B85DCC65DE7E}"/>
              </a:ext>
            </a:extLst>
          </p:cNvPr>
          <p:cNvCxnSpPr/>
          <p:nvPr/>
        </p:nvCxnSpPr>
        <p:spPr>
          <a:xfrm>
            <a:off x="3627748" y="9172239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7" name="표 66">
            <a:extLst>
              <a:ext uri="{FF2B5EF4-FFF2-40B4-BE49-F238E27FC236}">
                <a16:creationId xmlns:a16="http://schemas.microsoft.com/office/drawing/2014/main" id="{058403E3-4E33-C03E-E176-1B6B2B5967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4495233"/>
              </p:ext>
            </p:extLst>
          </p:nvPr>
        </p:nvGraphicFramePr>
        <p:xfrm>
          <a:off x="10210801" y="2304520"/>
          <a:ext cx="7326085" cy="7287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/front/sale/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ingredient_list.web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err="1">
                          <a:latin typeface="맑은 고딕" panose="020B0503020000020004" pitchFamily="50" charset="-127"/>
                        </a:rPr>
                        <a:t>성분별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 상품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성분별 상품에서 각 카테고리 별로 상품 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+mn-lt"/>
                        </a:rPr>
                        <a:t> </a:t>
                      </a:r>
                      <a:r>
                        <a:rPr lang="ko-KR" altLang="en-US" baseline="0" dirty="0">
                          <a:latin typeface="+mn-lt"/>
                        </a:rPr>
                        <a:t>클릭 시 각 카테고리별로 상품 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검색한 상품의 총 개수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페이지 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4127896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조건 별 상세 검색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5916673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클릭 시 상품 상세 페이지로 이동 가능</a:t>
                      </a:r>
                      <a:endParaRPr lang="en-US" altLang="ko-KR" baseline="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5679116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10,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20,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30,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40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개씩 상품 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7803708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6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페이지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10</a:t>
                      </a:r>
                      <a:r>
                        <a:rPr lang="ko-KR" altLang="en-US" dirty="0"/>
                        <a:t>개씩 페이지 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9409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247235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567456" y="0"/>
            <a:ext cx="13720544" cy="10287000"/>
            <a:chOff x="0" y="0"/>
            <a:chExt cx="3613641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613641" cy="2709333"/>
            </a:xfrm>
            <a:custGeom>
              <a:avLst/>
              <a:gdLst/>
              <a:ahLst/>
              <a:cxnLst/>
              <a:rect l="l" t="t" r="r" b="b"/>
              <a:pathLst>
                <a:path w="3613641" h="2709333">
                  <a:moveTo>
                    <a:pt x="0" y="0"/>
                  </a:moveTo>
                  <a:lnTo>
                    <a:pt x="3613641" y="0"/>
                  </a:lnTo>
                  <a:lnTo>
                    <a:pt x="361364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3B8A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3613641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00"/>
                </a:lnSpc>
              </a:pPr>
              <a:endParaRPr dirty="0">
                <a:latin typeface="맑은 고딕" panose="020B0503020000020004" pitchFamily="50" charset="-127"/>
              </a:endParaRP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6248400" y="326505"/>
            <a:ext cx="5827070" cy="4962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ko-KR" altLang="en-US" sz="3000" b="1" dirty="0">
                <a:solidFill>
                  <a:srgbClr val="FFFFFF"/>
                </a:solidFill>
                <a:latin typeface="+mj-ea"/>
                <a:ea typeface="+mj-ea"/>
                <a:cs typeface="Noto Sans Bold"/>
                <a:sym typeface="Noto Sans Bold"/>
              </a:rPr>
              <a:t>프로젝트 개요</a:t>
            </a:r>
            <a:r>
              <a:rPr lang="en-US" altLang="ko-KR" sz="3000" b="1" dirty="0">
                <a:solidFill>
                  <a:srgbClr val="FFFFFF"/>
                </a:solidFill>
                <a:latin typeface="+mj-ea"/>
                <a:ea typeface="+mj-ea"/>
                <a:cs typeface="Noto Sans Bold"/>
                <a:sym typeface="Noto Sans Bold"/>
              </a:rPr>
              <a:t> </a:t>
            </a:r>
            <a:r>
              <a:rPr lang="ko-KR" altLang="en-US" sz="3000" b="1" dirty="0">
                <a:solidFill>
                  <a:srgbClr val="FFFFFF"/>
                </a:solidFill>
                <a:latin typeface="+mj-ea"/>
                <a:ea typeface="+mj-ea"/>
                <a:cs typeface="Noto Sans Bold"/>
                <a:sym typeface="Noto Sans Bold"/>
              </a:rPr>
              <a:t>및 선정 배경</a:t>
            </a:r>
            <a:endParaRPr lang="en-US" altLang="ko-KR" sz="3000" b="1" dirty="0">
              <a:solidFill>
                <a:srgbClr val="FFFFFF"/>
              </a:solidFill>
              <a:latin typeface="+mj-ea"/>
              <a:ea typeface="+mj-ea"/>
              <a:cs typeface="Noto Sans Bold"/>
              <a:sym typeface="Noto Sans Bold"/>
            </a:endParaRPr>
          </a:p>
        </p:txBody>
      </p:sp>
      <p:sp>
        <p:nvSpPr>
          <p:cNvPr id="7" name="AutoShape 7"/>
          <p:cNvSpPr/>
          <p:nvPr/>
        </p:nvSpPr>
        <p:spPr>
          <a:xfrm>
            <a:off x="5374330" y="1047750"/>
            <a:ext cx="12151670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8" name="Group 8"/>
          <p:cNvGrpSpPr/>
          <p:nvPr/>
        </p:nvGrpSpPr>
        <p:grpSpPr>
          <a:xfrm>
            <a:off x="5374330" y="4194620"/>
            <a:ext cx="12151670" cy="1721158"/>
            <a:chOff x="0" y="0"/>
            <a:chExt cx="3200440" cy="45330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200440" cy="453309"/>
            </a:xfrm>
            <a:custGeom>
              <a:avLst/>
              <a:gdLst/>
              <a:ahLst/>
              <a:cxnLst/>
              <a:rect l="l" t="t" r="r" b="b"/>
              <a:pathLst>
                <a:path w="3200440" h="453309">
                  <a:moveTo>
                    <a:pt x="7008" y="0"/>
                  </a:moveTo>
                  <a:lnTo>
                    <a:pt x="3193432" y="0"/>
                  </a:lnTo>
                  <a:cubicBezTo>
                    <a:pt x="3195290" y="0"/>
                    <a:pt x="3197073" y="738"/>
                    <a:pt x="3198387" y="2053"/>
                  </a:cubicBezTo>
                  <a:cubicBezTo>
                    <a:pt x="3199701" y="3367"/>
                    <a:pt x="3200440" y="5149"/>
                    <a:pt x="3200440" y="7008"/>
                  </a:cubicBezTo>
                  <a:lnTo>
                    <a:pt x="3200440" y="446301"/>
                  </a:lnTo>
                  <a:cubicBezTo>
                    <a:pt x="3200440" y="448160"/>
                    <a:pt x="3199701" y="449942"/>
                    <a:pt x="3198387" y="451256"/>
                  </a:cubicBezTo>
                  <a:cubicBezTo>
                    <a:pt x="3197073" y="452571"/>
                    <a:pt x="3195290" y="453309"/>
                    <a:pt x="3193432" y="453309"/>
                  </a:cubicBezTo>
                  <a:lnTo>
                    <a:pt x="7008" y="453309"/>
                  </a:lnTo>
                  <a:cubicBezTo>
                    <a:pt x="5149" y="453309"/>
                    <a:pt x="3367" y="452571"/>
                    <a:pt x="2053" y="451256"/>
                  </a:cubicBezTo>
                  <a:cubicBezTo>
                    <a:pt x="738" y="449942"/>
                    <a:pt x="0" y="448160"/>
                    <a:pt x="0" y="446301"/>
                  </a:cubicBezTo>
                  <a:lnTo>
                    <a:pt x="0" y="7008"/>
                  </a:lnTo>
                  <a:cubicBezTo>
                    <a:pt x="0" y="5149"/>
                    <a:pt x="738" y="3367"/>
                    <a:pt x="2053" y="2053"/>
                  </a:cubicBezTo>
                  <a:cubicBezTo>
                    <a:pt x="3367" y="738"/>
                    <a:pt x="5149" y="0"/>
                    <a:pt x="7008" y="0"/>
                  </a:cubicBezTo>
                  <a:close/>
                </a:path>
              </a:pathLst>
            </a:custGeom>
            <a:solidFill>
              <a:schemeClr val="bg1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3200440" cy="5104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00"/>
                </a:lnSpc>
              </a:pPr>
              <a:endParaRPr dirty="0">
                <a:latin typeface="맑은 고딕" panose="020B0503020000020004" pitchFamily="50" charset="-127"/>
              </a:endParaRPr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13517262" y="2141787"/>
            <a:ext cx="4134195" cy="1138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endParaRPr lang="en-US" sz="6999" b="1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33" name="Freeform 6"/>
          <p:cNvSpPr/>
          <p:nvPr/>
        </p:nvSpPr>
        <p:spPr>
          <a:xfrm>
            <a:off x="5335712" y="275547"/>
            <a:ext cx="716895" cy="676953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/>
          <a:lstStyle/>
          <a:p>
            <a:pPr algn="ctr">
              <a:lnSpc>
                <a:spcPts val="4200"/>
              </a:lnSpc>
            </a:pPr>
            <a:r>
              <a:rPr lang="en-US" altLang="ko-KR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01</a:t>
            </a:r>
          </a:p>
        </p:txBody>
      </p:sp>
      <p:sp>
        <p:nvSpPr>
          <p:cNvPr id="34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0092" y="495300"/>
            <a:ext cx="670512" cy="473719"/>
          </a:xfrm>
          <a:prstGeom prst="rect">
            <a:avLst/>
          </a:prstGeom>
        </p:spPr>
      </p:pic>
      <p:sp>
        <p:nvSpPr>
          <p:cNvPr id="36" name="직사각형 35"/>
          <p:cNvSpPr/>
          <p:nvPr/>
        </p:nvSpPr>
        <p:spPr>
          <a:xfrm>
            <a:off x="7618582" y="4828029"/>
            <a:ext cx="8612018" cy="6501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4200"/>
              </a:lnSpc>
            </a:pPr>
            <a:r>
              <a:rPr lang="ko-KR" altLang="en-US" sz="5000" b="1" dirty="0"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프로젝트 개요</a:t>
            </a:r>
            <a:r>
              <a:rPr lang="en-US" altLang="ko-KR" sz="5000" b="1" dirty="0"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 </a:t>
            </a:r>
            <a:r>
              <a:rPr lang="ko-KR" altLang="en-US" sz="5000" b="1" dirty="0"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및 선정 배경</a:t>
            </a:r>
            <a:endParaRPr lang="en-US" altLang="ko-KR" sz="5000" b="1" dirty="0">
              <a:latin typeface="맑은 고딕" panose="020B0503020000020004" pitchFamily="50" charset="-127"/>
              <a:ea typeface="맑은 고딕" panose="020B0503020000020004" pitchFamily="50" charset="-127"/>
              <a:cs typeface="Noto Sans Bold"/>
              <a:sym typeface="Noto Sans Bold"/>
            </a:endParaRPr>
          </a:p>
        </p:txBody>
      </p:sp>
      <p:sp>
        <p:nvSpPr>
          <p:cNvPr id="37" name="Freeform 2"/>
          <p:cNvSpPr/>
          <p:nvPr/>
        </p:nvSpPr>
        <p:spPr>
          <a:xfrm>
            <a:off x="1057545" y="2977604"/>
            <a:ext cx="2214511" cy="4114800"/>
          </a:xfrm>
          <a:custGeom>
            <a:avLst/>
            <a:gdLst/>
            <a:ahLst/>
            <a:cxnLst/>
            <a:rect l="l" t="t" r="r" b="b"/>
            <a:pathLst>
              <a:path w="2214511" h="4114800">
                <a:moveTo>
                  <a:pt x="0" y="0"/>
                </a:moveTo>
                <a:lnTo>
                  <a:pt x="2214510" y="0"/>
                </a:lnTo>
                <a:lnTo>
                  <a:pt x="221451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35868534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B115D1-A214-BCFB-F3ED-9F7545CDDF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그림 4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2214093"/>
            <a:ext cx="9100099" cy="727280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D190AF6-1571-E012-9F37-D5EC5D7D29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D7319993-F217-D631-0C02-F986FDD93B55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71F933DE-45FA-3B0D-35CA-0964A34F1C71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BF4AF2-E43B-C4C3-8D8E-443AF1C37151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60CF2473-5825-3166-D8C0-D466FA0DB818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26" name="TextBox 19">
            <a:extLst>
              <a:ext uri="{FF2B5EF4-FFF2-40B4-BE49-F238E27FC236}">
                <a16:creationId xmlns:a16="http://schemas.microsoft.com/office/drawing/2014/main" id="{B0767F42-C263-05AD-C790-CDA6EE902571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10.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대상별 상품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98509835-BE85-ABF4-4ED3-E1F649062D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4468230"/>
              </p:ext>
            </p:extLst>
          </p:nvPr>
        </p:nvGraphicFramePr>
        <p:xfrm>
          <a:off x="10210801" y="2304520"/>
          <a:ext cx="7326085" cy="7287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/front/sale/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gender_list.web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err="1">
                          <a:latin typeface="맑은 고딕" panose="020B0503020000020004" pitchFamily="50" charset="-127"/>
                        </a:rPr>
                        <a:t>대상별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 상품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대상별 상품에서 각 카테고리 별로 상품 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+mn-lt"/>
                        </a:rPr>
                        <a:t> </a:t>
                      </a:r>
                      <a:r>
                        <a:rPr lang="ko-KR" altLang="en-US" baseline="0" dirty="0">
                          <a:latin typeface="+mn-lt"/>
                        </a:rPr>
                        <a:t>클릭 시 각 카테고리별로 상품 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검색한 상품의 총 개수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페이지 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4127896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조건 별 상세 검색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5916673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클릭 시 상품 상세 페이지로 이동 가능</a:t>
                      </a:r>
                      <a:endParaRPr lang="en-US" altLang="ko-KR" baseline="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5679116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10,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20,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30,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40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개씩 상품 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7803708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6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페이지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10</a:t>
                      </a:r>
                      <a:r>
                        <a:rPr lang="ko-KR" altLang="en-US" dirty="0"/>
                        <a:t>개씩 페이지 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940988"/>
                  </a:ext>
                </a:extLst>
              </a:tr>
            </a:tbl>
          </a:graphicData>
        </a:graphic>
      </p:graphicFrame>
      <p:grpSp>
        <p:nvGrpSpPr>
          <p:cNvPr id="12" name="Group 6">
            <a:extLst>
              <a:ext uri="{FF2B5EF4-FFF2-40B4-BE49-F238E27FC236}">
                <a16:creationId xmlns:a16="http://schemas.microsoft.com/office/drawing/2014/main" id="{AC34F9C1-09D2-E57D-6AD3-D2BEF3200221}"/>
              </a:ext>
            </a:extLst>
          </p:cNvPr>
          <p:cNvGrpSpPr/>
          <p:nvPr/>
        </p:nvGrpSpPr>
        <p:grpSpPr>
          <a:xfrm>
            <a:off x="3600923" y="2619184"/>
            <a:ext cx="524572" cy="488728"/>
            <a:chOff x="0" y="0"/>
            <a:chExt cx="812800" cy="812800"/>
          </a:xfrm>
        </p:grpSpPr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B974B6E5-D115-8791-E490-A06589F19B77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4" name="TextBox 8">
              <a:extLst>
                <a:ext uri="{FF2B5EF4-FFF2-40B4-BE49-F238E27FC236}">
                  <a16:creationId xmlns:a16="http://schemas.microsoft.com/office/drawing/2014/main" id="{1118D024-65F4-3BC4-5B80-8720B3DBE86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ECC23BE5-77FC-68D4-07C3-445CDF4217FA}"/>
              </a:ext>
            </a:extLst>
          </p:cNvPr>
          <p:cNvSpPr txBox="1"/>
          <p:nvPr/>
        </p:nvSpPr>
        <p:spPr>
          <a:xfrm>
            <a:off x="3719585" y="2669378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7C1B40CA-0C13-158E-BC92-97F1B50CE16A}"/>
              </a:ext>
            </a:extLst>
          </p:cNvPr>
          <p:cNvCxnSpPr/>
          <p:nvPr/>
        </p:nvCxnSpPr>
        <p:spPr>
          <a:xfrm>
            <a:off x="4070733" y="2863548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6">
            <a:extLst>
              <a:ext uri="{FF2B5EF4-FFF2-40B4-BE49-F238E27FC236}">
                <a16:creationId xmlns:a16="http://schemas.microsoft.com/office/drawing/2014/main" id="{06F703A6-EF1B-30C9-C7B0-C0CD6EA43C5B}"/>
              </a:ext>
            </a:extLst>
          </p:cNvPr>
          <p:cNvGrpSpPr/>
          <p:nvPr/>
        </p:nvGrpSpPr>
        <p:grpSpPr>
          <a:xfrm>
            <a:off x="307569" y="3829516"/>
            <a:ext cx="524572" cy="488728"/>
            <a:chOff x="0" y="0"/>
            <a:chExt cx="812800" cy="812800"/>
          </a:xfrm>
        </p:grpSpPr>
        <p:sp>
          <p:nvSpPr>
            <p:cNvPr id="18" name="Freeform 7">
              <a:extLst>
                <a:ext uri="{FF2B5EF4-FFF2-40B4-BE49-F238E27FC236}">
                  <a16:creationId xmlns:a16="http://schemas.microsoft.com/office/drawing/2014/main" id="{6AA4A409-2A1B-6FB6-5D8B-B592C8041426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9" name="TextBox 8">
              <a:extLst>
                <a:ext uri="{FF2B5EF4-FFF2-40B4-BE49-F238E27FC236}">
                  <a16:creationId xmlns:a16="http://schemas.microsoft.com/office/drawing/2014/main" id="{D5D26BE7-9ABD-9628-3D29-4287F386D2EC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E045F02A-3B61-339F-261C-A96A57B5EC56}"/>
              </a:ext>
            </a:extLst>
          </p:cNvPr>
          <p:cNvSpPr txBox="1"/>
          <p:nvPr/>
        </p:nvSpPr>
        <p:spPr>
          <a:xfrm>
            <a:off x="426231" y="387971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9D8D395E-BE0D-3A1A-5902-79432A76F4CE}"/>
              </a:ext>
            </a:extLst>
          </p:cNvPr>
          <p:cNvCxnSpPr>
            <a:cxnSpLocks/>
          </p:cNvCxnSpPr>
          <p:nvPr/>
        </p:nvCxnSpPr>
        <p:spPr>
          <a:xfrm flipV="1">
            <a:off x="777379" y="3623205"/>
            <a:ext cx="505459" cy="450675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6">
            <a:extLst>
              <a:ext uri="{FF2B5EF4-FFF2-40B4-BE49-F238E27FC236}">
                <a16:creationId xmlns:a16="http://schemas.microsoft.com/office/drawing/2014/main" id="{3B7BA43D-F0B1-1B0E-035E-9783C05000A3}"/>
              </a:ext>
            </a:extLst>
          </p:cNvPr>
          <p:cNvGrpSpPr/>
          <p:nvPr/>
        </p:nvGrpSpPr>
        <p:grpSpPr>
          <a:xfrm>
            <a:off x="307569" y="4347141"/>
            <a:ext cx="524572" cy="488728"/>
            <a:chOff x="0" y="0"/>
            <a:chExt cx="812800" cy="812800"/>
          </a:xfrm>
        </p:grpSpPr>
        <p:sp>
          <p:nvSpPr>
            <p:cNvPr id="24" name="Freeform 7">
              <a:extLst>
                <a:ext uri="{FF2B5EF4-FFF2-40B4-BE49-F238E27FC236}">
                  <a16:creationId xmlns:a16="http://schemas.microsoft.com/office/drawing/2014/main" id="{0985B003-EFEA-B085-2B2B-443B541F55A4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5" name="TextBox 8">
              <a:extLst>
                <a:ext uri="{FF2B5EF4-FFF2-40B4-BE49-F238E27FC236}">
                  <a16:creationId xmlns:a16="http://schemas.microsoft.com/office/drawing/2014/main" id="{F45524AA-E60D-7518-88BC-E923547DBF27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E3043D87-C2CF-CD5E-70ED-4B28F44858A0}"/>
              </a:ext>
            </a:extLst>
          </p:cNvPr>
          <p:cNvSpPr txBox="1"/>
          <p:nvPr/>
        </p:nvSpPr>
        <p:spPr>
          <a:xfrm>
            <a:off x="426231" y="4397335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9CF6761D-4779-790D-19E5-E10AA2A956EC}"/>
              </a:ext>
            </a:extLst>
          </p:cNvPr>
          <p:cNvCxnSpPr/>
          <p:nvPr/>
        </p:nvCxnSpPr>
        <p:spPr>
          <a:xfrm>
            <a:off x="777379" y="4591505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6">
            <a:extLst>
              <a:ext uri="{FF2B5EF4-FFF2-40B4-BE49-F238E27FC236}">
                <a16:creationId xmlns:a16="http://schemas.microsoft.com/office/drawing/2014/main" id="{4568F43C-F542-4134-B0F9-D1AEBDC49B1D}"/>
              </a:ext>
            </a:extLst>
          </p:cNvPr>
          <p:cNvGrpSpPr/>
          <p:nvPr/>
        </p:nvGrpSpPr>
        <p:grpSpPr>
          <a:xfrm>
            <a:off x="312307" y="3203994"/>
            <a:ext cx="524572" cy="488728"/>
            <a:chOff x="0" y="0"/>
            <a:chExt cx="812800" cy="812800"/>
          </a:xfrm>
        </p:grpSpPr>
        <p:sp>
          <p:nvSpPr>
            <p:cNvPr id="31" name="Freeform 7">
              <a:extLst>
                <a:ext uri="{FF2B5EF4-FFF2-40B4-BE49-F238E27FC236}">
                  <a16:creationId xmlns:a16="http://schemas.microsoft.com/office/drawing/2014/main" id="{300AF297-A647-78B9-FF43-D5927365E4DF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2" name="TextBox 8">
              <a:extLst>
                <a:ext uri="{FF2B5EF4-FFF2-40B4-BE49-F238E27FC236}">
                  <a16:creationId xmlns:a16="http://schemas.microsoft.com/office/drawing/2014/main" id="{E1C1C332-0D15-8E99-ADCA-3F80729B4B33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067BC31E-B20F-8A5B-E860-E05CE9F28950}"/>
              </a:ext>
            </a:extLst>
          </p:cNvPr>
          <p:cNvSpPr txBox="1"/>
          <p:nvPr/>
        </p:nvSpPr>
        <p:spPr>
          <a:xfrm>
            <a:off x="430969" y="3254188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02A0FC52-8216-0C7A-A54A-88C1EC80853A}"/>
              </a:ext>
            </a:extLst>
          </p:cNvPr>
          <p:cNvCxnSpPr>
            <a:cxnSpLocks/>
          </p:cNvCxnSpPr>
          <p:nvPr/>
        </p:nvCxnSpPr>
        <p:spPr>
          <a:xfrm flipV="1">
            <a:off x="782117" y="3345367"/>
            <a:ext cx="500721" cy="10299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 6">
            <a:extLst>
              <a:ext uri="{FF2B5EF4-FFF2-40B4-BE49-F238E27FC236}">
                <a16:creationId xmlns:a16="http://schemas.microsoft.com/office/drawing/2014/main" id="{F6C0F501-7696-8D8F-AFA5-DC9A3C762288}"/>
              </a:ext>
            </a:extLst>
          </p:cNvPr>
          <p:cNvGrpSpPr/>
          <p:nvPr/>
        </p:nvGrpSpPr>
        <p:grpSpPr>
          <a:xfrm>
            <a:off x="9298922" y="3413355"/>
            <a:ext cx="524572" cy="488728"/>
            <a:chOff x="0" y="0"/>
            <a:chExt cx="812800" cy="812800"/>
          </a:xfrm>
        </p:grpSpPr>
        <p:sp>
          <p:nvSpPr>
            <p:cNvPr id="36" name="Freeform 7">
              <a:extLst>
                <a:ext uri="{FF2B5EF4-FFF2-40B4-BE49-F238E27FC236}">
                  <a16:creationId xmlns:a16="http://schemas.microsoft.com/office/drawing/2014/main" id="{AA775DA6-60A6-1414-5969-B95583B3C7FE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CA98C1DF-4C68-AE7A-BAF2-607A6D2F9BFB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018ABA38-7716-A303-30D0-49C1C1DEA91E}"/>
              </a:ext>
            </a:extLst>
          </p:cNvPr>
          <p:cNvSpPr txBox="1"/>
          <p:nvPr/>
        </p:nvSpPr>
        <p:spPr>
          <a:xfrm>
            <a:off x="9417584" y="3463549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C8D37900-0195-5D32-7A66-59879ACBC839}"/>
              </a:ext>
            </a:extLst>
          </p:cNvPr>
          <p:cNvCxnSpPr>
            <a:cxnSpLocks/>
          </p:cNvCxnSpPr>
          <p:nvPr/>
        </p:nvCxnSpPr>
        <p:spPr>
          <a:xfrm flipH="1">
            <a:off x="8856243" y="3644190"/>
            <a:ext cx="561341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oup 6">
            <a:extLst>
              <a:ext uri="{FF2B5EF4-FFF2-40B4-BE49-F238E27FC236}">
                <a16:creationId xmlns:a16="http://schemas.microsoft.com/office/drawing/2014/main" id="{606FE77D-B53E-1A9A-5F6F-E5EF80A67B83}"/>
              </a:ext>
            </a:extLst>
          </p:cNvPr>
          <p:cNvGrpSpPr/>
          <p:nvPr/>
        </p:nvGrpSpPr>
        <p:grpSpPr>
          <a:xfrm>
            <a:off x="3386538" y="8861544"/>
            <a:ext cx="524572" cy="488728"/>
            <a:chOff x="0" y="0"/>
            <a:chExt cx="812800" cy="812800"/>
          </a:xfrm>
        </p:grpSpPr>
        <p:sp>
          <p:nvSpPr>
            <p:cNvPr id="41" name="Freeform 7">
              <a:extLst>
                <a:ext uri="{FF2B5EF4-FFF2-40B4-BE49-F238E27FC236}">
                  <a16:creationId xmlns:a16="http://schemas.microsoft.com/office/drawing/2014/main" id="{9574A356-F64E-9161-A132-B40F048989A3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2" name="TextBox 8">
              <a:extLst>
                <a:ext uri="{FF2B5EF4-FFF2-40B4-BE49-F238E27FC236}">
                  <a16:creationId xmlns:a16="http://schemas.microsoft.com/office/drawing/2014/main" id="{9F8A5554-0152-07B0-D654-C5E7D61D7CB4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B0CEA383-33D5-7803-6D9A-22BB3E3C1247}"/>
              </a:ext>
            </a:extLst>
          </p:cNvPr>
          <p:cNvSpPr txBox="1"/>
          <p:nvPr/>
        </p:nvSpPr>
        <p:spPr>
          <a:xfrm>
            <a:off x="3505200" y="8911738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6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CEDBF0E2-89E8-425C-EE9C-C04A9169C111}"/>
              </a:ext>
            </a:extLst>
          </p:cNvPr>
          <p:cNvCxnSpPr/>
          <p:nvPr/>
        </p:nvCxnSpPr>
        <p:spPr>
          <a:xfrm>
            <a:off x="3856348" y="9105908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04136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1F8683-4BBB-1AF0-31B8-329BF1625E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B08CDD6A-AEED-99D3-01E5-AB60F28F22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4F707614-F157-9E5C-0BC2-6A0A92C0DF72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C1EF5A20-1884-2246-795F-F0E7C902D965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51220D12-07A9-3053-3AFE-4E3F721E346D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50858D3C-9E3A-D6FF-B228-9FAF1712AB10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26" name="TextBox 19">
            <a:extLst>
              <a:ext uri="{FF2B5EF4-FFF2-40B4-BE49-F238E27FC236}">
                <a16:creationId xmlns:a16="http://schemas.microsoft.com/office/drawing/2014/main" id="{E6579DAA-8821-07EF-1D0A-7CE1696D8DE6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11.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상품 상세 페이지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F38D9D31-45D0-6494-1223-24FC9028FB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9422536"/>
              </p:ext>
            </p:extLst>
          </p:nvPr>
        </p:nvGraphicFramePr>
        <p:xfrm>
          <a:off x="10210801" y="2304520"/>
          <a:ext cx="7326085" cy="75918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/front/buy/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writeForm.web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상품 상세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상품 클릭 시 해당 상품 상세 페이지로 이동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+mn-lt"/>
                        </a:rPr>
                        <a:t> </a:t>
                      </a:r>
                      <a:r>
                        <a:rPr lang="ko-KR" altLang="en-US" baseline="0" dirty="0">
                          <a:latin typeface="+mn-lt"/>
                        </a:rPr>
                        <a:t>상품의 상세 정보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수량 변경 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(-, +,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직접 입력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)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페이지 이동 없이 수정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4127896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클릭 시 선택한 수량 만큼 장바구니 담기 가능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로그인 시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)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5916673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클릭 시 선택한 수량 만큼 구매 결제 페이지로 이동 가능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(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로그인 시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5679116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클릭 시 찜 가능 마이페이지 찜 목록에서 확인 가능</a:t>
                      </a:r>
                      <a:endParaRPr lang="en-US" altLang="ko-KR" baseline="0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로그인 시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)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7803708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6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지금 보는 상품과 비슷한 연관 상품 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940988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8DDD0333-8AC6-72F5-89B8-0D429A5370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4639" y="2781300"/>
            <a:ext cx="8425100" cy="6858000"/>
          </a:xfrm>
          <a:prstGeom prst="rect">
            <a:avLst/>
          </a:prstGeom>
        </p:spPr>
      </p:pic>
      <p:sp>
        <p:nvSpPr>
          <p:cNvPr id="48" name="원호 47">
            <a:extLst>
              <a:ext uri="{FF2B5EF4-FFF2-40B4-BE49-F238E27FC236}">
                <a16:creationId xmlns:a16="http://schemas.microsoft.com/office/drawing/2014/main" id="{AAA2F2DA-CC0D-850E-0FBC-04B8CBD9B4E3}"/>
              </a:ext>
            </a:extLst>
          </p:cNvPr>
          <p:cNvSpPr/>
          <p:nvPr/>
        </p:nvSpPr>
        <p:spPr>
          <a:xfrm rot="3288400">
            <a:off x="5068665" y="3663057"/>
            <a:ext cx="3772886" cy="3270927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9" name="Group 6">
            <a:extLst>
              <a:ext uri="{FF2B5EF4-FFF2-40B4-BE49-F238E27FC236}">
                <a16:creationId xmlns:a16="http://schemas.microsoft.com/office/drawing/2014/main" id="{7C2935EC-0685-61D4-B3AA-6953651CA870}"/>
              </a:ext>
            </a:extLst>
          </p:cNvPr>
          <p:cNvGrpSpPr/>
          <p:nvPr/>
        </p:nvGrpSpPr>
        <p:grpSpPr>
          <a:xfrm>
            <a:off x="8947535" y="5290951"/>
            <a:ext cx="524572" cy="488728"/>
            <a:chOff x="0" y="0"/>
            <a:chExt cx="812800" cy="812800"/>
          </a:xfrm>
        </p:grpSpPr>
        <p:sp>
          <p:nvSpPr>
            <p:cNvPr id="50" name="Freeform 7">
              <a:extLst>
                <a:ext uri="{FF2B5EF4-FFF2-40B4-BE49-F238E27FC236}">
                  <a16:creationId xmlns:a16="http://schemas.microsoft.com/office/drawing/2014/main" id="{18AAEF2C-64DC-F7F9-F10B-EAF5496F38B6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1" name="TextBox 8">
              <a:extLst>
                <a:ext uri="{FF2B5EF4-FFF2-40B4-BE49-F238E27FC236}">
                  <a16:creationId xmlns:a16="http://schemas.microsoft.com/office/drawing/2014/main" id="{F1EA28E9-E8BD-87EE-9194-9C1CF31306B8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4B167380-9AA2-1AA4-02BD-0C3AEC990C59}"/>
              </a:ext>
            </a:extLst>
          </p:cNvPr>
          <p:cNvSpPr txBox="1"/>
          <p:nvPr/>
        </p:nvSpPr>
        <p:spPr>
          <a:xfrm>
            <a:off x="9066197" y="5341145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0360B7BD-0291-7B25-EA14-F6D9414240C9}"/>
              </a:ext>
            </a:extLst>
          </p:cNvPr>
          <p:cNvCxnSpPr/>
          <p:nvPr/>
        </p:nvCxnSpPr>
        <p:spPr>
          <a:xfrm>
            <a:off x="8686800" y="5524500"/>
            <a:ext cx="338538" cy="0"/>
          </a:xfrm>
          <a:prstGeom prst="line">
            <a:avLst/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Group 6">
            <a:extLst>
              <a:ext uri="{FF2B5EF4-FFF2-40B4-BE49-F238E27FC236}">
                <a16:creationId xmlns:a16="http://schemas.microsoft.com/office/drawing/2014/main" id="{FA83B5A8-CCC0-B05C-C6C2-2CCB29868847}"/>
              </a:ext>
            </a:extLst>
          </p:cNvPr>
          <p:cNvGrpSpPr/>
          <p:nvPr/>
        </p:nvGrpSpPr>
        <p:grpSpPr>
          <a:xfrm>
            <a:off x="4385628" y="6586351"/>
            <a:ext cx="524572" cy="488728"/>
            <a:chOff x="0" y="0"/>
            <a:chExt cx="812800" cy="812800"/>
          </a:xfrm>
        </p:grpSpPr>
        <p:sp>
          <p:nvSpPr>
            <p:cNvPr id="60" name="Freeform 7">
              <a:extLst>
                <a:ext uri="{FF2B5EF4-FFF2-40B4-BE49-F238E27FC236}">
                  <a16:creationId xmlns:a16="http://schemas.microsoft.com/office/drawing/2014/main" id="{FC0EECA7-5605-EBF4-3545-A4C3DE33782F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61" name="TextBox 8">
              <a:extLst>
                <a:ext uri="{FF2B5EF4-FFF2-40B4-BE49-F238E27FC236}">
                  <a16:creationId xmlns:a16="http://schemas.microsoft.com/office/drawing/2014/main" id="{3EC50124-A56E-3B10-8621-2AE06BEE2611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591B07CC-A185-DDEE-D7BC-2FE96DF5059C}"/>
              </a:ext>
            </a:extLst>
          </p:cNvPr>
          <p:cNvSpPr txBox="1"/>
          <p:nvPr/>
        </p:nvSpPr>
        <p:spPr>
          <a:xfrm>
            <a:off x="4487287" y="6636545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E848E2B4-7568-02CF-3589-2AD46B401662}"/>
              </a:ext>
            </a:extLst>
          </p:cNvPr>
          <p:cNvCxnSpPr>
            <a:cxnSpLocks/>
          </p:cNvCxnSpPr>
          <p:nvPr/>
        </p:nvCxnSpPr>
        <p:spPr>
          <a:xfrm>
            <a:off x="4876800" y="6819900"/>
            <a:ext cx="362491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1" name="Group 6">
            <a:extLst>
              <a:ext uri="{FF2B5EF4-FFF2-40B4-BE49-F238E27FC236}">
                <a16:creationId xmlns:a16="http://schemas.microsoft.com/office/drawing/2014/main" id="{1F1D964A-512C-856A-46C9-089DDC87D1CD}"/>
              </a:ext>
            </a:extLst>
          </p:cNvPr>
          <p:cNvGrpSpPr/>
          <p:nvPr/>
        </p:nvGrpSpPr>
        <p:grpSpPr>
          <a:xfrm>
            <a:off x="6299141" y="7150706"/>
            <a:ext cx="524572" cy="488728"/>
            <a:chOff x="0" y="0"/>
            <a:chExt cx="812800" cy="812800"/>
          </a:xfrm>
        </p:grpSpPr>
        <p:sp>
          <p:nvSpPr>
            <p:cNvPr id="72" name="Freeform 7">
              <a:extLst>
                <a:ext uri="{FF2B5EF4-FFF2-40B4-BE49-F238E27FC236}">
                  <a16:creationId xmlns:a16="http://schemas.microsoft.com/office/drawing/2014/main" id="{4B84E76E-5DF6-17DC-C7DE-5CF0004B782C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73" name="TextBox 8">
              <a:extLst>
                <a:ext uri="{FF2B5EF4-FFF2-40B4-BE49-F238E27FC236}">
                  <a16:creationId xmlns:a16="http://schemas.microsoft.com/office/drawing/2014/main" id="{E9447B26-966F-0C1D-8792-474A0C951A7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CDB7C6CA-577E-938B-AF61-1AEF44663AA1}"/>
              </a:ext>
            </a:extLst>
          </p:cNvPr>
          <p:cNvSpPr txBox="1"/>
          <p:nvPr/>
        </p:nvSpPr>
        <p:spPr>
          <a:xfrm>
            <a:off x="6400800" y="72009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2DA1622C-6000-CC69-DFCC-19A4439A6C17}"/>
              </a:ext>
            </a:extLst>
          </p:cNvPr>
          <p:cNvCxnSpPr>
            <a:cxnSpLocks/>
          </p:cNvCxnSpPr>
          <p:nvPr/>
        </p:nvCxnSpPr>
        <p:spPr>
          <a:xfrm flipV="1">
            <a:off x="6553200" y="6953732"/>
            <a:ext cx="0" cy="330799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8" name="Group 6">
            <a:extLst>
              <a:ext uri="{FF2B5EF4-FFF2-40B4-BE49-F238E27FC236}">
                <a16:creationId xmlns:a16="http://schemas.microsoft.com/office/drawing/2014/main" id="{9ED755E1-82D5-BF36-1E9F-0BB0AFE08B05}"/>
              </a:ext>
            </a:extLst>
          </p:cNvPr>
          <p:cNvGrpSpPr/>
          <p:nvPr/>
        </p:nvGrpSpPr>
        <p:grpSpPr>
          <a:xfrm>
            <a:off x="7042091" y="7150706"/>
            <a:ext cx="524572" cy="488728"/>
            <a:chOff x="0" y="0"/>
            <a:chExt cx="812800" cy="812800"/>
          </a:xfrm>
        </p:grpSpPr>
        <p:sp>
          <p:nvSpPr>
            <p:cNvPr id="79" name="Freeform 7">
              <a:extLst>
                <a:ext uri="{FF2B5EF4-FFF2-40B4-BE49-F238E27FC236}">
                  <a16:creationId xmlns:a16="http://schemas.microsoft.com/office/drawing/2014/main" id="{90B1736C-3BBA-8182-7E9D-5E7894812BDF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80" name="TextBox 8">
              <a:extLst>
                <a:ext uri="{FF2B5EF4-FFF2-40B4-BE49-F238E27FC236}">
                  <a16:creationId xmlns:a16="http://schemas.microsoft.com/office/drawing/2014/main" id="{CBE2B7CB-4AB5-AA3B-784B-422E86BDECFD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75E2DE75-026E-3E0C-133D-F23E04FE898B}"/>
              </a:ext>
            </a:extLst>
          </p:cNvPr>
          <p:cNvSpPr txBox="1"/>
          <p:nvPr/>
        </p:nvSpPr>
        <p:spPr>
          <a:xfrm>
            <a:off x="7143750" y="72009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4C406D59-758C-57CC-0066-F85ABB566D87}"/>
              </a:ext>
            </a:extLst>
          </p:cNvPr>
          <p:cNvCxnSpPr>
            <a:cxnSpLocks/>
          </p:cNvCxnSpPr>
          <p:nvPr/>
        </p:nvCxnSpPr>
        <p:spPr>
          <a:xfrm flipV="1">
            <a:off x="7296150" y="6953732"/>
            <a:ext cx="0" cy="330799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3" name="Group 6">
            <a:extLst>
              <a:ext uri="{FF2B5EF4-FFF2-40B4-BE49-F238E27FC236}">
                <a16:creationId xmlns:a16="http://schemas.microsoft.com/office/drawing/2014/main" id="{EDFA2E94-A903-634F-D891-C63B6B9AD1FD}"/>
              </a:ext>
            </a:extLst>
          </p:cNvPr>
          <p:cNvGrpSpPr/>
          <p:nvPr/>
        </p:nvGrpSpPr>
        <p:grpSpPr>
          <a:xfrm>
            <a:off x="7746941" y="7203939"/>
            <a:ext cx="524572" cy="488728"/>
            <a:chOff x="0" y="0"/>
            <a:chExt cx="812800" cy="812800"/>
          </a:xfrm>
        </p:grpSpPr>
        <p:sp>
          <p:nvSpPr>
            <p:cNvPr id="84" name="Freeform 7">
              <a:extLst>
                <a:ext uri="{FF2B5EF4-FFF2-40B4-BE49-F238E27FC236}">
                  <a16:creationId xmlns:a16="http://schemas.microsoft.com/office/drawing/2014/main" id="{71C3DAA5-1B49-20F3-347D-9CE9A1FE6EA4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85" name="TextBox 8">
              <a:extLst>
                <a:ext uri="{FF2B5EF4-FFF2-40B4-BE49-F238E27FC236}">
                  <a16:creationId xmlns:a16="http://schemas.microsoft.com/office/drawing/2014/main" id="{E8C231A0-F3B3-AFF4-3107-4E470E9696E5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86" name="TextBox 85">
            <a:extLst>
              <a:ext uri="{FF2B5EF4-FFF2-40B4-BE49-F238E27FC236}">
                <a16:creationId xmlns:a16="http://schemas.microsoft.com/office/drawing/2014/main" id="{A0FB1623-8EB4-C5CB-9989-AF0D45D44B83}"/>
              </a:ext>
            </a:extLst>
          </p:cNvPr>
          <p:cNvSpPr txBox="1"/>
          <p:nvPr/>
        </p:nvSpPr>
        <p:spPr>
          <a:xfrm>
            <a:off x="7848600" y="7254133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501E30BC-3309-A0B5-CAFF-90E1378FAA1B}"/>
              </a:ext>
            </a:extLst>
          </p:cNvPr>
          <p:cNvCxnSpPr>
            <a:cxnSpLocks/>
          </p:cNvCxnSpPr>
          <p:nvPr/>
        </p:nvCxnSpPr>
        <p:spPr>
          <a:xfrm flipH="1" flipV="1">
            <a:off x="7796120" y="6953732"/>
            <a:ext cx="204880" cy="384032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9" name="Group 6">
            <a:extLst>
              <a:ext uri="{FF2B5EF4-FFF2-40B4-BE49-F238E27FC236}">
                <a16:creationId xmlns:a16="http://schemas.microsoft.com/office/drawing/2014/main" id="{22A8770E-BA44-FADA-F743-31A36970901B}"/>
              </a:ext>
            </a:extLst>
          </p:cNvPr>
          <p:cNvGrpSpPr/>
          <p:nvPr/>
        </p:nvGrpSpPr>
        <p:grpSpPr>
          <a:xfrm>
            <a:off x="1422341" y="8146687"/>
            <a:ext cx="524572" cy="488728"/>
            <a:chOff x="0" y="0"/>
            <a:chExt cx="812800" cy="812800"/>
          </a:xfrm>
        </p:grpSpPr>
        <p:sp>
          <p:nvSpPr>
            <p:cNvPr id="90" name="Freeform 7">
              <a:extLst>
                <a:ext uri="{FF2B5EF4-FFF2-40B4-BE49-F238E27FC236}">
                  <a16:creationId xmlns:a16="http://schemas.microsoft.com/office/drawing/2014/main" id="{6F191810-0B3E-DD9D-9413-7C6152DF9649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91" name="TextBox 8">
              <a:extLst>
                <a:ext uri="{FF2B5EF4-FFF2-40B4-BE49-F238E27FC236}">
                  <a16:creationId xmlns:a16="http://schemas.microsoft.com/office/drawing/2014/main" id="{B5E301B0-1120-7E9E-C998-24C8EE98C50B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92" name="TextBox 91">
            <a:extLst>
              <a:ext uri="{FF2B5EF4-FFF2-40B4-BE49-F238E27FC236}">
                <a16:creationId xmlns:a16="http://schemas.microsoft.com/office/drawing/2014/main" id="{A064581C-7C81-2143-AD50-0C4DACCE6F2E}"/>
              </a:ext>
            </a:extLst>
          </p:cNvPr>
          <p:cNvSpPr txBox="1"/>
          <p:nvPr/>
        </p:nvSpPr>
        <p:spPr>
          <a:xfrm>
            <a:off x="1524000" y="8196881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6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A0EEB2FD-4217-CF88-DFD5-06EDC6B04EE3}"/>
              </a:ext>
            </a:extLst>
          </p:cNvPr>
          <p:cNvCxnSpPr>
            <a:cxnSpLocks/>
          </p:cNvCxnSpPr>
          <p:nvPr/>
        </p:nvCxnSpPr>
        <p:spPr>
          <a:xfrm>
            <a:off x="1913513" y="8380236"/>
            <a:ext cx="362491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5115558"/>
            <a:ext cx="809875" cy="53716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8033" y="9271368"/>
            <a:ext cx="6077652" cy="149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1192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B5208E-1E73-BF3A-729D-E7A612B95E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3FA996DA-E8F9-84F7-4879-6F22F09E1E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CDDF325C-A023-48C8-0826-3DEF4D753F5B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B8AA71DD-445C-BED4-2C26-6FFD24F45FC2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F6E44091-BDA3-9D72-C686-DEF6EF537B58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A91FC685-E045-983B-D8D1-0EAF469D259A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26" name="TextBox 19">
            <a:extLst>
              <a:ext uri="{FF2B5EF4-FFF2-40B4-BE49-F238E27FC236}">
                <a16:creationId xmlns:a16="http://schemas.microsoft.com/office/drawing/2014/main" id="{7B05C958-7CEC-7D70-599F-AA879828F784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11.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상품 상세 페이지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2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81CEFE1-5629-5041-5555-5716B88A56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200" y="2626901"/>
            <a:ext cx="6787502" cy="7064381"/>
          </a:xfrm>
          <a:prstGeom prst="rect">
            <a:avLst/>
          </a:prstGeom>
        </p:spPr>
      </p:pic>
      <p:grpSp>
        <p:nvGrpSpPr>
          <p:cNvPr id="13" name="Group 6">
            <a:extLst>
              <a:ext uri="{FF2B5EF4-FFF2-40B4-BE49-F238E27FC236}">
                <a16:creationId xmlns:a16="http://schemas.microsoft.com/office/drawing/2014/main" id="{CF861A99-9B90-76D4-0EA5-334B5AC2E73B}"/>
              </a:ext>
            </a:extLst>
          </p:cNvPr>
          <p:cNvGrpSpPr/>
          <p:nvPr/>
        </p:nvGrpSpPr>
        <p:grpSpPr>
          <a:xfrm>
            <a:off x="2870141" y="2438231"/>
            <a:ext cx="524572" cy="488728"/>
            <a:chOff x="0" y="0"/>
            <a:chExt cx="812800" cy="812800"/>
          </a:xfrm>
        </p:grpSpPr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71939EFA-2550-33E1-CCDC-8AC5B4C82252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5" name="TextBox 8">
              <a:extLst>
                <a:ext uri="{FF2B5EF4-FFF2-40B4-BE49-F238E27FC236}">
                  <a16:creationId xmlns:a16="http://schemas.microsoft.com/office/drawing/2014/main" id="{A03FCCCC-56CE-B2C1-E2E7-4A620B03DD5C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0321A9DD-D98A-E4A7-26D5-B4C6F5266AD4}"/>
              </a:ext>
            </a:extLst>
          </p:cNvPr>
          <p:cNvSpPr txBox="1"/>
          <p:nvPr/>
        </p:nvSpPr>
        <p:spPr>
          <a:xfrm>
            <a:off x="2971800" y="2488425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ED06B961-4E65-80CB-55B7-28CD92798666}"/>
              </a:ext>
            </a:extLst>
          </p:cNvPr>
          <p:cNvCxnSpPr>
            <a:cxnSpLocks/>
          </p:cNvCxnSpPr>
          <p:nvPr/>
        </p:nvCxnSpPr>
        <p:spPr>
          <a:xfrm>
            <a:off x="3361313" y="2671780"/>
            <a:ext cx="362491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6">
            <a:extLst>
              <a:ext uri="{FF2B5EF4-FFF2-40B4-BE49-F238E27FC236}">
                <a16:creationId xmlns:a16="http://schemas.microsoft.com/office/drawing/2014/main" id="{74937CC6-E4D2-2E89-16B1-20374B7CAD86}"/>
              </a:ext>
            </a:extLst>
          </p:cNvPr>
          <p:cNvGrpSpPr/>
          <p:nvPr/>
        </p:nvGrpSpPr>
        <p:grpSpPr>
          <a:xfrm>
            <a:off x="6169392" y="2455697"/>
            <a:ext cx="524572" cy="488728"/>
            <a:chOff x="0" y="0"/>
            <a:chExt cx="812800" cy="812800"/>
          </a:xfrm>
        </p:grpSpPr>
        <p:sp>
          <p:nvSpPr>
            <p:cNvPr id="24" name="Freeform 7">
              <a:extLst>
                <a:ext uri="{FF2B5EF4-FFF2-40B4-BE49-F238E27FC236}">
                  <a16:creationId xmlns:a16="http://schemas.microsoft.com/office/drawing/2014/main" id="{0E8281EE-B5AF-C2BD-AA79-178FE2C6C0A9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5" name="TextBox 8">
              <a:extLst>
                <a:ext uri="{FF2B5EF4-FFF2-40B4-BE49-F238E27FC236}">
                  <a16:creationId xmlns:a16="http://schemas.microsoft.com/office/drawing/2014/main" id="{5DEEF203-0A0C-913E-4C75-29F6D296721D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4AB3D23D-BE3F-C63C-9694-A93EA91C10D6}"/>
              </a:ext>
            </a:extLst>
          </p:cNvPr>
          <p:cNvSpPr txBox="1"/>
          <p:nvPr/>
        </p:nvSpPr>
        <p:spPr>
          <a:xfrm>
            <a:off x="6271051" y="2505891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94006E6B-2967-1B59-4740-B601EF93872D}"/>
              </a:ext>
            </a:extLst>
          </p:cNvPr>
          <p:cNvCxnSpPr>
            <a:cxnSpLocks/>
          </p:cNvCxnSpPr>
          <p:nvPr/>
        </p:nvCxnSpPr>
        <p:spPr>
          <a:xfrm flipH="1">
            <a:off x="5875245" y="2714960"/>
            <a:ext cx="294147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6">
            <a:extLst>
              <a:ext uri="{FF2B5EF4-FFF2-40B4-BE49-F238E27FC236}">
                <a16:creationId xmlns:a16="http://schemas.microsoft.com/office/drawing/2014/main" id="{14A0BB90-A39F-E8F5-7FE1-500B36C199A0}"/>
              </a:ext>
            </a:extLst>
          </p:cNvPr>
          <p:cNvGrpSpPr/>
          <p:nvPr/>
        </p:nvGrpSpPr>
        <p:grpSpPr>
          <a:xfrm>
            <a:off x="4470341" y="1896595"/>
            <a:ext cx="524572" cy="488728"/>
            <a:chOff x="0" y="0"/>
            <a:chExt cx="812800" cy="812800"/>
          </a:xfrm>
        </p:grpSpPr>
        <p:sp>
          <p:nvSpPr>
            <p:cNvPr id="31" name="Freeform 7">
              <a:extLst>
                <a:ext uri="{FF2B5EF4-FFF2-40B4-BE49-F238E27FC236}">
                  <a16:creationId xmlns:a16="http://schemas.microsoft.com/office/drawing/2014/main" id="{E1093651-1D54-B271-1AB6-04AD7D60C96C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2" name="TextBox 8">
              <a:extLst>
                <a:ext uri="{FF2B5EF4-FFF2-40B4-BE49-F238E27FC236}">
                  <a16:creationId xmlns:a16="http://schemas.microsoft.com/office/drawing/2014/main" id="{4CBCDF2E-EA9C-021D-E7BF-4ABC0681A659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DC38281E-BA26-435B-4DCA-82B61600011D}"/>
              </a:ext>
            </a:extLst>
          </p:cNvPr>
          <p:cNvSpPr txBox="1"/>
          <p:nvPr/>
        </p:nvSpPr>
        <p:spPr>
          <a:xfrm>
            <a:off x="4572000" y="1946789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E7879F0B-1E94-DD0C-753D-05DC45F5364A}"/>
              </a:ext>
            </a:extLst>
          </p:cNvPr>
          <p:cNvCxnSpPr>
            <a:cxnSpLocks/>
          </p:cNvCxnSpPr>
          <p:nvPr/>
        </p:nvCxnSpPr>
        <p:spPr>
          <a:xfrm>
            <a:off x="4745968" y="2313499"/>
            <a:ext cx="0" cy="313709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6" name="표 35">
            <a:extLst>
              <a:ext uri="{FF2B5EF4-FFF2-40B4-BE49-F238E27FC236}">
                <a16:creationId xmlns:a16="http://schemas.microsoft.com/office/drawing/2014/main" id="{6C4B22DC-A2F6-826F-ED51-451C6E44B2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4108641"/>
              </p:ext>
            </p:extLst>
          </p:nvPr>
        </p:nvGraphicFramePr>
        <p:xfrm>
          <a:off x="10210801" y="2304520"/>
          <a:ext cx="7326085" cy="6144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/front/buy/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writeForm.web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상품 상세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상품 상세 페이지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상품 상세 정보 확인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등록 된 상품 후기 확인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baseline="0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등록 된 상품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Q&amp;A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확인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5800" y="2610974"/>
            <a:ext cx="574710" cy="189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3464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B5208E-1E73-BF3A-729D-E7A612B95E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255" y="3418273"/>
            <a:ext cx="9067800" cy="416115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FA996DA-E8F9-84F7-4879-6F22F09E1E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CDDF325C-A023-48C8-0826-3DEF4D753F5B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B8AA71DD-445C-BED4-2C26-6FFD24F45FC2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F6E44091-BDA3-9D72-C686-DEF6EF537B58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A91FC685-E045-983B-D8D1-0EAF469D259A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26" name="TextBox 19">
            <a:extLst>
              <a:ext uri="{FF2B5EF4-FFF2-40B4-BE49-F238E27FC236}">
                <a16:creationId xmlns:a16="http://schemas.microsoft.com/office/drawing/2014/main" id="{7B05C958-7CEC-7D70-599F-AA879828F784}"/>
              </a:ext>
            </a:extLst>
          </p:cNvPr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11.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상품 상세 페이지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3</a:t>
            </a:r>
          </a:p>
        </p:txBody>
      </p:sp>
      <p:grpSp>
        <p:nvGrpSpPr>
          <p:cNvPr id="13" name="Group 6">
            <a:extLst>
              <a:ext uri="{FF2B5EF4-FFF2-40B4-BE49-F238E27FC236}">
                <a16:creationId xmlns:a16="http://schemas.microsoft.com/office/drawing/2014/main" id="{CF861A99-9B90-76D4-0EA5-334B5AC2E73B}"/>
              </a:ext>
            </a:extLst>
          </p:cNvPr>
          <p:cNvGrpSpPr/>
          <p:nvPr/>
        </p:nvGrpSpPr>
        <p:grpSpPr>
          <a:xfrm>
            <a:off x="7287064" y="3619504"/>
            <a:ext cx="524572" cy="488728"/>
            <a:chOff x="0" y="0"/>
            <a:chExt cx="812800" cy="812800"/>
          </a:xfrm>
        </p:grpSpPr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71939EFA-2550-33E1-CCDC-8AC5B4C82252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5" name="TextBox 8">
              <a:extLst>
                <a:ext uri="{FF2B5EF4-FFF2-40B4-BE49-F238E27FC236}">
                  <a16:creationId xmlns:a16="http://schemas.microsoft.com/office/drawing/2014/main" id="{A03FCCCC-56CE-B2C1-E2E7-4A620B03DD5C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0321A9DD-D98A-E4A7-26D5-B4C6F5266AD4}"/>
              </a:ext>
            </a:extLst>
          </p:cNvPr>
          <p:cNvSpPr txBox="1"/>
          <p:nvPr/>
        </p:nvSpPr>
        <p:spPr>
          <a:xfrm>
            <a:off x="7388723" y="3669698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ED06B961-4E65-80CB-55B7-28CD92798666}"/>
              </a:ext>
            </a:extLst>
          </p:cNvPr>
          <p:cNvCxnSpPr>
            <a:cxnSpLocks/>
          </p:cNvCxnSpPr>
          <p:nvPr/>
        </p:nvCxnSpPr>
        <p:spPr>
          <a:xfrm>
            <a:off x="7778236" y="3853053"/>
            <a:ext cx="408932" cy="7124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6">
            <a:extLst>
              <a:ext uri="{FF2B5EF4-FFF2-40B4-BE49-F238E27FC236}">
                <a16:creationId xmlns:a16="http://schemas.microsoft.com/office/drawing/2014/main" id="{74937CC6-E4D2-2E89-16B1-20374B7CAD86}"/>
              </a:ext>
            </a:extLst>
          </p:cNvPr>
          <p:cNvGrpSpPr/>
          <p:nvPr/>
        </p:nvGrpSpPr>
        <p:grpSpPr>
          <a:xfrm>
            <a:off x="5613341" y="6998306"/>
            <a:ext cx="524572" cy="488728"/>
            <a:chOff x="0" y="0"/>
            <a:chExt cx="812800" cy="812800"/>
          </a:xfrm>
        </p:grpSpPr>
        <p:sp>
          <p:nvSpPr>
            <p:cNvPr id="24" name="Freeform 7">
              <a:extLst>
                <a:ext uri="{FF2B5EF4-FFF2-40B4-BE49-F238E27FC236}">
                  <a16:creationId xmlns:a16="http://schemas.microsoft.com/office/drawing/2014/main" id="{0E8281EE-B5AF-C2BD-AA79-178FE2C6C0A9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5" name="TextBox 8">
              <a:extLst>
                <a:ext uri="{FF2B5EF4-FFF2-40B4-BE49-F238E27FC236}">
                  <a16:creationId xmlns:a16="http://schemas.microsoft.com/office/drawing/2014/main" id="{5DEEF203-0A0C-913E-4C75-29F6D296721D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4AB3D23D-BE3F-C63C-9694-A93EA91C10D6}"/>
              </a:ext>
            </a:extLst>
          </p:cNvPr>
          <p:cNvSpPr txBox="1"/>
          <p:nvPr/>
        </p:nvSpPr>
        <p:spPr>
          <a:xfrm>
            <a:off x="5715000" y="70485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94006E6B-2967-1B59-4740-B601EF93872D}"/>
              </a:ext>
            </a:extLst>
          </p:cNvPr>
          <p:cNvCxnSpPr>
            <a:cxnSpLocks/>
          </p:cNvCxnSpPr>
          <p:nvPr/>
        </p:nvCxnSpPr>
        <p:spPr>
          <a:xfrm flipH="1">
            <a:off x="5319194" y="7257569"/>
            <a:ext cx="294147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6">
            <a:extLst>
              <a:ext uri="{FF2B5EF4-FFF2-40B4-BE49-F238E27FC236}">
                <a16:creationId xmlns:a16="http://schemas.microsoft.com/office/drawing/2014/main" id="{CF861A99-9B90-76D4-0EA5-334B5AC2E73B}"/>
              </a:ext>
            </a:extLst>
          </p:cNvPr>
          <p:cNvGrpSpPr/>
          <p:nvPr/>
        </p:nvGrpSpPr>
        <p:grpSpPr>
          <a:xfrm>
            <a:off x="223324" y="3802859"/>
            <a:ext cx="524572" cy="488728"/>
            <a:chOff x="0" y="0"/>
            <a:chExt cx="812800" cy="812800"/>
          </a:xfrm>
        </p:grpSpPr>
        <p:sp>
          <p:nvSpPr>
            <p:cNvPr id="35" name="Freeform 7">
              <a:extLst>
                <a:ext uri="{FF2B5EF4-FFF2-40B4-BE49-F238E27FC236}">
                  <a16:creationId xmlns:a16="http://schemas.microsoft.com/office/drawing/2014/main" id="{71939EFA-2550-33E1-CCDC-8AC5B4C82252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A03FCCCC-56CE-B2C1-E2E7-4A620B03DD5C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0321A9DD-D98A-E4A7-26D5-B4C6F5266AD4}"/>
              </a:ext>
            </a:extLst>
          </p:cNvPr>
          <p:cNvSpPr txBox="1"/>
          <p:nvPr/>
        </p:nvSpPr>
        <p:spPr>
          <a:xfrm>
            <a:off x="324983" y="3853053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ED06B961-4E65-80CB-55B7-28CD92798666}"/>
              </a:ext>
            </a:extLst>
          </p:cNvPr>
          <p:cNvCxnSpPr>
            <a:cxnSpLocks/>
          </p:cNvCxnSpPr>
          <p:nvPr/>
        </p:nvCxnSpPr>
        <p:spPr>
          <a:xfrm>
            <a:off x="714496" y="4036408"/>
            <a:ext cx="123704" cy="268892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oup 6">
            <a:extLst>
              <a:ext uri="{FF2B5EF4-FFF2-40B4-BE49-F238E27FC236}">
                <a16:creationId xmlns:a16="http://schemas.microsoft.com/office/drawing/2014/main" id="{74937CC6-E4D2-2E89-16B1-20374B7CAD86}"/>
              </a:ext>
            </a:extLst>
          </p:cNvPr>
          <p:cNvGrpSpPr/>
          <p:nvPr/>
        </p:nvGrpSpPr>
        <p:grpSpPr>
          <a:xfrm>
            <a:off x="1727141" y="4788506"/>
            <a:ext cx="524572" cy="488728"/>
            <a:chOff x="0" y="0"/>
            <a:chExt cx="812800" cy="812800"/>
          </a:xfrm>
        </p:grpSpPr>
        <p:sp>
          <p:nvSpPr>
            <p:cNvPr id="41" name="Freeform 7">
              <a:extLst>
                <a:ext uri="{FF2B5EF4-FFF2-40B4-BE49-F238E27FC236}">
                  <a16:creationId xmlns:a16="http://schemas.microsoft.com/office/drawing/2014/main" id="{0E8281EE-B5AF-C2BD-AA79-178FE2C6C0A9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2" name="TextBox 8">
              <a:extLst>
                <a:ext uri="{FF2B5EF4-FFF2-40B4-BE49-F238E27FC236}">
                  <a16:creationId xmlns:a16="http://schemas.microsoft.com/office/drawing/2014/main" id="{5DEEF203-0A0C-913E-4C75-29F6D296721D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4AB3D23D-BE3F-C63C-9694-A93EA91C10D6}"/>
              </a:ext>
            </a:extLst>
          </p:cNvPr>
          <p:cNvSpPr txBox="1"/>
          <p:nvPr/>
        </p:nvSpPr>
        <p:spPr>
          <a:xfrm>
            <a:off x="1828800" y="48387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94006E6B-2967-1B59-4740-B601EF93872D}"/>
              </a:ext>
            </a:extLst>
          </p:cNvPr>
          <p:cNvCxnSpPr>
            <a:cxnSpLocks/>
          </p:cNvCxnSpPr>
          <p:nvPr/>
        </p:nvCxnSpPr>
        <p:spPr>
          <a:xfrm flipH="1">
            <a:off x="1432994" y="5047769"/>
            <a:ext cx="294147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6" name="표 4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1963167"/>
              </p:ext>
            </p:extLst>
          </p:nvPr>
        </p:nvGraphicFramePr>
        <p:xfrm>
          <a:off x="10210801" y="2304520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/front/buy/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writeForm.web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상품 상세 페이지 </a:t>
                      </a: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– 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상품 후기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구매자들이 등록한 상품 후기 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baseline="0" dirty="0"/>
                        <a:t>등록된 후기</a:t>
                      </a:r>
                      <a:r>
                        <a:rPr lang="en-US" altLang="ko-KR" baseline="0" dirty="0"/>
                        <a:t>(</a:t>
                      </a:r>
                      <a:r>
                        <a:rPr lang="ko-KR" altLang="en-US" baseline="0" dirty="0"/>
                        <a:t>이름</a:t>
                      </a:r>
                      <a:r>
                        <a:rPr lang="en-US" altLang="ko-KR" baseline="0" dirty="0"/>
                        <a:t>, </a:t>
                      </a:r>
                      <a:r>
                        <a:rPr lang="ko-KR" altLang="en-US" baseline="0" dirty="0" err="1"/>
                        <a:t>별점</a:t>
                      </a:r>
                      <a:r>
                        <a:rPr lang="en-US" altLang="ko-KR" baseline="0" dirty="0"/>
                        <a:t>, </a:t>
                      </a:r>
                      <a:r>
                        <a:rPr lang="ko-KR" altLang="en-US" baseline="0" dirty="0"/>
                        <a:t>등록일</a:t>
                      </a:r>
                      <a:r>
                        <a:rPr lang="en-US" altLang="ko-KR" baseline="0" dirty="0"/>
                        <a:t>, </a:t>
                      </a:r>
                      <a:r>
                        <a:rPr lang="ko-KR" altLang="en-US" baseline="0" dirty="0"/>
                        <a:t>사진</a:t>
                      </a:r>
                      <a:r>
                        <a:rPr lang="en-US" altLang="ko-KR" baseline="0" dirty="0"/>
                        <a:t>, </a:t>
                      </a:r>
                      <a:r>
                        <a:rPr lang="ko-KR" altLang="en-US" baseline="0" dirty="0"/>
                        <a:t>내용</a:t>
                      </a:r>
                      <a:r>
                        <a:rPr lang="en-US" altLang="ko-KR" baseline="0" dirty="0"/>
                        <a:t>, </a:t>
                      </a:r>
                      <a:r>
                        <a:rPr lang="ko-KR" altLang="en-US" baseline="0" dirty="0"/>
                        <a:t>구매 상품</a:t>
                      </a:r>
                      <a:r>
                        <a:rPr lang="en-US" altLang="ko-KR" baseline="0" dirty="0"/>
                        <a:t>) </a:t>
                      </a:r>
                      <a:r>
                        <a:rPr lang="ko-KR" altLang="en-US" baseline="0" dirty="0"/>
                        <a:t>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상품 후기 관리 페이지로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이미지 크게 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/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리뷰 페이지 </a:t>
                      </a:r>
                      <a:r>
                        <a:rPr lang="en-US" altLang="ko-KR" dirty="0"/>
                        <a:t>10</a:t>
                      </a:r>
                      <a:r>
                        <a:rPr lang="ko-KR" altLang="en-US" dirty="0"/>
                        <a:t>페이지씩 보기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68863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403277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B5208E-1E73-BF3A-729D-E7A612B95E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3FA996DA-E8F9-84F7-4879-6F22F09E1E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CDDF325C-A023-48C8-0826-3DEF4D753F5B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B8AA71DD-445C-BED4-2C26-6FFD24F45FC2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F6E44091-BDA3-9D72-C686-DEF6EF537B58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A91FC685-E045-983B-D8D1-0EAF469D259A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26" name="TextBox 19">
            <a:extLst>
              <a:ext uri="{FF2B5EF4-FFF2-40B4-BE49-F238E27FC236}">
                <a16:creationId xmlns:a16="http://schemas.microsoft.com/office/drawing/2014/main" id="{7B05C958-7CEC-7D70-599F-AA879828F784}"/>
              </a:ext>
            </a:extLst>
          </p:cNvPr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11.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상품 상세 페이지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</a:t>
            </a:r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983" y="3467100"/>
            <a:ext cx="8992072" cy="2314445"/>
          </a:xfrm>
          <a:prstGeom prst="rect">
            <a:avLst/>
          </a:prstGeom>
        </p:spPr>
      </p:pic>
      <p:grpSp>
        <p:nvGrpSpPr>
          <p:cNvPr id="32" name="Group 6">
            <a:extLst>
              <a:ext uri="{FF2B5EF4-FFF2-40B4-BE49-F238E27FC236}">
                <a16:creationId xmlns:a16="http://schemas.microsoft.com/office/drawing/2014/main" id="{CF861A99-9B90-76D4-0EA5-334B5AC2E73B}"/>
              </a:ext>
            </a:extLst>
          </p:cNvPr>
          <p:cNvGrpSpPr/>
          <p:nvPr/>
        </p:nvGrpSpPr>
        <p:grpSpPr>
          <a:xfrm>
            <a:off x="3327341" y="4788506"/>
            <a:ext cx="524572" cy="488728"/>
            <a:chOff x="0" y="0"/>
            <a:chExt cx="812800" cy="812800"/>
          </a:xfrm>
        </p:grpSpPr>
        <p:sp>
          <p:nvSpPr>
            <p:cNvPr id="33" name="Freeform 7">
              <a:extLst>
                <a:ext uri="{FF2B5EF4-FFF2-40B4-BE49-F238E27FC236}">
                  <a16:creationId xmlns:a16="http://schemas.microsoft.com/office/drawing/2014/main" id="{71939EFA-2550-33E1-CCDC-8AC5B4C82252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4" name="TextBox 8">
              <a:extLst>
                <a:ext uri="{FF2B5EF4-FFF2-40B4-BE49-F238E27FC236}">
                  <a16:creationId xmlns:a16="http://schemas.microsoft.com/office/drawing/2014/main" id="{A03FCCCC-56CE-B2C1-E2E7-4A620B03DD5C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0321A9DD-D98A-E4A7-26D5-B4C6F5266AD4}"/>
              </a:ext>
            </a:extLst>
          </p:cNvPr>
          <p:cNvSpPr txBox="1"/>
          <p:nvPr/>
        </p:nvSpPr>
        <p:spPr>
          <a:xfrm>
            <a:off x="3429000" y="48387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ED06B961-4E65-80CB-55B7-28CD92798666}"/>
              </a:ext>
            </a:extLst>
          </p:cNvPr>
          <p:cNvCxnSpPr>
            <a:cxnSpLocks/>
          </p:cNvCxnSpPr>
          <p:nvPr/>
        </p:nvCxnSpPr>
        <p:spPr>
          <a:xfrm>
            <a:off x="3818513" y="5022055"/>
            <a:ext cx="362491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7" name="표 4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1553991"/>
              </p:ext>
            </p:extLst>
          </p:nvPr>
        </p:nvGraphicFramePr>
        <p:xfrm>
          <a:off x="10210801" y="2304520"/>
          <a:ext cx="7326085" cy="6144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/front/buy/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writeForm.web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상품 상세 상품 </a:t>
                      </a: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Q&amp;A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상품 상세 페이지에서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Q&amp;A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문의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3172464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baseline="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baseline="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클릭 시 해당 상품 문의 글 작성 페이지로 이동 가능</a:t>
                      </a:r>
                      <a:endParaRPr lang="en-US" altLang="ko-KR" baseline="0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42162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B5208E-1E73-BF3A-729D-E7A612B95E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2552700"/>
            <a:ext cx="7832383" cy="650773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FA996DA-E8F9-84F7-4879-6F22F09E1E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CDDF325C-A023-48C8-0826-3DEF4D753F5B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B8AA71DD-445C-BED4-2C26-6FFD24F45FC2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F6E44091-BDA3-9D72-C686-DEF6EF537B58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A91FC685-E045-983B-D8D1-0EAF469D259A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26" name="TextBox 19">
            <a:extLst>
              <a:ext uri="{FF2B5EF4-FFF2-40B4-BE49-F238E27FC236}">
                <a16:creationId xmlns:a16="http://schemas.microsoft.com/office/drawing/2014/main" id="{7B05C958-7CEC-7D70-599F-AA879828F784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11.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상품 상세 페이지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5 Q&amp;A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등록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pSp>
        <p:nvGrpSpPr>
          <p:cNvPr id="32" name="Group 6">
            <a:extLst>
              <a:ext uri="{FF2B5EF4-FFF2-40B4-BE49-F238E27FC236}">
                <a16:creationId xmlns:a16="http://schemas.microsoft.com/office/drawing/2014/main" id="{CF861A99-9B90-76D4-0EA5-334B5AC2E73B}"/>
              </a:ext>
            </a:extLst>
          </p:cNvPr>
          <p:cNvGrpSpPr/>
          <p:nvPr/>
        </p:nvGrpSpPr>
        <p:grpSpPr>
          <a:xfrm>
            <a:off x="3273206" y="8398390"/>
            <a:ext cx="524572" cy="488728"/>
            <a:chOff x="0" y="0"/>
            <a:chExt cx="812800" cy="812800"/>
          </a:xfrm>
        </p:grpSpPr>
        <p:sp>
          <p:nvSpPr>
            <p:cNvPr id="33" name="Freeform 7">
              <a:extLst>
                <a:ext uri="{FF2B5EF4-FFF2-40B4-BE49-F238E27FC236}">
                  <a16:creationId xmlns:a16="http://schemas.microsoft.com/office/drawing/2014/main" id="{71939EFA-2550-33E1-CCDC-8AC5B4C82252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4" name="TextBox 8">
              <a:extLst>
                <a:ext uri="{FF2B5EF4-FFF2-40B4-BE49-F238E27FC236}">
                  <a16:creationId xmlns:a16="http://schemas.microsoft.com/office/drawing/2014/main" id="{A03FCCCC-56CE-B2C1-E2E7-4A620B03DD5C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0321A9DD-D98A-E4A7-26D5-B4C6F5266AD4}"/>
              </a:ext>
            </a:extLst>
          </p:cNvPr>
          <p:cNvSpPr txBox="1"/>
          <p:nvPr/>
        </p:nvSpPr>
        <p:spPr>
          <a:xfrm>
            <a:off x="3374865" y="8448584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ED06B961-4E65-80CB-55B7-28CD92798666}"/>
              </a:ext>
            </a:extLst>
          </p:cNvPr>
          <p:cNvCxnSpPr>
            <a:cxnSpLocks/>
          </p:cNvCxnSpPr>
          <p:nvPr/>
        </p:nvCxnSpPr>
        <p:spPr>
          <a:xfrm>
            <a:off x="3764378" y="8631939"/>
            <a:ext cx="362491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원호 15">
            <a:extLst>
              <a:ext uri="{FF2B5EF4-FFF2-40B4-BE49-F238E27FC236}">
                <a16:creationId xmlns:a16="http://schemas.microsoft.com/office/drawing/2014/main" id="{347DD1C2-807E-0036-3183-22442B673054}"/>
              </a:ext>
            </a:extLst>
          </p:cNvPr>
          <p:cNvSpPr/>
          <p:nvPr/>
        </p:nvSpPr>
        <p:spPr>
          <a:xfrm rot="13999673">
            <a:off x="1022568" y="4321610"/>
            <a:ext cx="2006166" cy="1643779"/>
          </a:xfrm>
          <a:prstGeom prst="arc">
            <a:avLst>
              <a:gd name="adj1" fmla="val 16200000"/>
              <a:gd name="adj2" fmla="val 21139802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Group 6">
            <a:extLst>
              <a:ext uri="{FF2B5EF4-FFF2-40B4-BE49-F238E27FC236}">
                <a16:creationId xmlns:a16="http://schemas.microsoft.com/office/drawing/2014/main" id="{3F566BFB-AD61-0C08-B287-125CBE6649A1}"/>
              </a:ext>
            </a:extLst>
          </p:cNvPr>
          <p:cNvGrpSpPr/>
          <p:nvPr/>
        </p:nvGrpSpPr>
        <p:grpSpPr>
          <a:xfrm>
            <a:off x="412688" y="4788506"/>
            <a:ext cx="524572" cy="488728"/>
            <a:chOff x="0" y="0"/>
            <a:chExt cx="812800" cy="812800"/>
          </a:xfrm>
        </p:grpSpPr>
        <p:sp>
          <p:nvSpPr>
            <p:cNvPr id="18" name="Freeform 7">
              <a:extLst>
                <a:ext uri="{FF2B5EF4-FFF2-40B4-BE49-F238E27FC236}">
                  <a16:creationId xmlns:a16="http://schemas.microsoft.com/office/drawing/2014/main" id="{4D2D5AAC-36C9-9D2B-B9B1-634397BB1BD8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9" name="TextBox 8">
              <a:extLst>
                <a:ext uri="{FF2B5EF4-FFF2-40B4-BE49-F238E27FC236}">
                  <a16:creationId xmlns:a16="http://schemas.microsoft.com/office/drawing/2014/main" id="{9F082BDB-B82B-1781-E107-96578A47A3C9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FFD0C2E4-6F80-AA49-5E0D-417805A1CA2F}"/>
              </a:ext>
            </a:extLst>
          </p:cNvPr>
          <p:cNvSpPr txBox="1"/>
          <p:nvPr/>
        </p:nvSpPr>
        <p:spPr>
          <a:xfrm>
            <a:off x="531350" y="48387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A58A2A66-CC11-49CA-861F-2A075D973B8F}"/>
              </a:ext>
            </a:extLst>
          </p:cNvPr>
          <p:cNvCxnSpPr/>
          <p:nvPr/>
        </p:nvCxnSpPr>
        <p:spPr>
          <a:xfrm>
            <a:off x="762000" y="5067300"/>
            <a:ext cx="338538" cy="0"/>
          </a:xfrm>
          <a:prstGeom prst="line">
            <a:avLst/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6">
            <a:extLst>
              <a:ext uri="{FF2B5EF4-FFF2-40B4-BE49-F238E27FC236}">
                <a16:creationId xmlns:a16="http://schemas.microsoft.com/office/drawing/2014/main" id="{CF861A99-9B90-76D4-0EA5-334B5AC2E73B}"/>
              </a:ext>
            </a:extLst>
          </p:cNvPr>
          <p:cNvGrpSpPr/>
          <p:nvPr/>
        </p:nvGrpSpPr>
        <p:grpSpPr>
          <a:xfrm>
            <a:off x="5978678" y="8398390"/>
            <a:ext cx="524572" cy="488728"/>
            <a:chOff x="0" y="0"/>
            <a:chExt cx="812800" cy="812800"/>
          </a:xfrm>
        </p:grpSpPr>
        <p:sp>
          <p:nvSpPr>
            <p:cNvPr id="39" name="Freeform 7">
              <a:extLst>
                <a:ext uri="{FF2B5EF4-FFF2-40B4-BE49-F238E27FC236}">
                  <a16:creationId xmlns:a16="http://schemas.microsoft.com/office/drawing/2014/main" id="{71939EFA-2550-33E1-CCDC-8AC5B4C82252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0" name="TextBox 8">
              <a:extLst>
                <a:ext uri="{FF2B5EF4-FFF2-40B4-BE49-F238E27FC236}">
                  <a16:creationId xmlns:a16="http://schemas.microsoft.com/office/drawing/2014/main" id="{A03FCCCC-56CE-B2C1-E2E7-4A620B03DD5C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0321A9DD-D98A-E4A7-26D5-B4C6F5266AD4}"/>
              </a:ext>
            </a:extLst>
          </p:cNvPr>
          <p:cNvSpPr txBox="1"/>
          <p:nvPr/>
        </p:nvSpPr>
        <p:spPr>
          <a:xfrm>
            <a:off x="6080337" y="8448584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ED06B961-4E65-80CB-55B7-28CD92798666}"/>
              </a:ext>
            </a:extLst>
          </p:cNvPr>
          <p:cNvCxnSpPr>
            <a:cxnSpLocks/>
          </p:cNvCxnSpPr>
          <p:nvPr/>
        </p:nvCxnSpPr>
        <p:spPr>
          <a:xfrm flipH="1">
            <a:off x="5612570" y="8646452"/>
            <a:ext cx="415287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Group 6">
            <a:extLst>
              <a:ext uri="{FF2B5EF4-FFF2-40B4-BE49-F238E27FC236}">
                <a16:creationId xmlns:a16="http://schemas.microsoft.com/office/drawing/2014/main" id="{CF861A99-9B90-76D4-0EA5-334B5AC2E73B}"/>
              </a:ext>
            </a:extLst>
          </p:cNvPr>
          <p:cNvGrpSpPr/>
          <p:nvPr/>
        </p:nvGrpSpPr>
        <p:grpSpPr>
          <a:xfrm>
            <a:off x="536371" y="7893655"/>
            <a:ext cx="524572" cy="488728"/>
            <a:chOff x="0" y="0"/>
            <a:chExt cx="812800" cy="812800"/>
          </a:xfrm>
        </p:grpSpPr>
        <p:sp>
          <p:nvSpPr>
            <p:cNvPr id="44" name="Freeform 7">
              <a:extLst>
                <a:ext uri="{FF2B5EF4-FFF2-40B4-BE49-F238E27FC236}">
                  <a16:creationId xmlns:a16="http://schemas.microsoft.com/office/drawing/2014/main" id="{71939EFA-2550-33E1-CCDC-8AC5B4C82252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6" name="TextBox 8">
              <a:extLst>
                <a:ext uri="{FF2B5EF4-FFF2-40B4-BE49-F238E27FC236}">
                  <a16:creationId xmlns:a16="http://schemas.microsoft.com/office/drawing/2014/main" id="{A03FCCCC-56CE-B2C1-E2E7-4A620B03DD5C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0321A9DD-D98A-E4A7-26D5-B4C6F5266AD4}"/>
              </a:ext>
            </a:extLst>
          </p:cNvPr>
          <p:cNvSpPr txBox="1"/>
          <p:nvPr/>
        </p:nvSpPr>
        <p:spPr>
          <a:xfrm>
            <a:off x="638030" y="7943849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ED06B961-4E65-80CB-55B7-28CD92798666}"/>
              </a:ext>
            </a:extLst>
          </p:cNvPr>
          <p:cNvCxnSpPr>
            <a:cxnSpLocks/>
          </p:cNvCxnSpPr>
          <p:nvPr/>
        </p:nvCxnSpPr>
        <p:spPr>
          <a:xfrm>
            <a:off x="1027543" y="8127204"/>
            <a:ext cx="362491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Group 6">
            <a:extLst>
              <a:ext uri="{FF2B5EF4-FFF2-40B4-BE49-F238E27FC236}">
                <a16:creationId xmlns:a16="http://schemas.microsoft.com/office/drawing/2014/main" id="{CF861A99-9B90-76D4-0EA5-334B5AC2E73B}"/>
              </a:ext>
            </a:extLst>
          </p:cNvPr>
          <p:cNvGrpSpPr/>
          <p:nvPr/>
        </p:nvGrpSpPr>
        <p:grpSpPr>
          <a:xfrm>
            <a:off x="445956" y="3212069"/>
            <a:ext cx="524572" cy="488728"/>
            <a:chOff x="0" y="0"/>
            <a:chExt cx="812800" cy="812800"/>
          </a:xfrm>
        </p:grpSpPr>
        <p:sp>
          <p:nvSpPr>
            <p:cNvPr id="51" name="Freeform 7">
              <a:extLst>
                <a:ext uri="{FF2B5EF4-FFF2-40B4-BE49-F238E27FC236}">
                  <a16:creationId xmlns:a16="http://schemas.microsoft.com/office/drawing/2014/main" id="{71939EFA-2550-33E1-CCDC-8AC5B4C82252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2" name="TextBox 8">
              <a:extLst>
                <a:ext uri="{FF2B5EF4-FFF2-40B4-BE49-F238E27FC236}">
                  <a16:creationId xmlns:a16="http://schemas.microsoft.com/office/drawing/2014/main" id="{A03FCCCC-56CE-B2C1-E2E7-4A620B03DD5C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0321A9DD-D98A-E4A7-26D5-B4C6F5266AD4}"/>
              </a:ext>
            </a:extLst>
          </p:cNvPr>
          <p:cNvSpPr txBox="1"/>
          <p:nvPr/>
        </p:nvSpPr>
        <p:spPr>
          <a:xfrm>
            <a:off x="547615" y="3262263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ED06B961-4E65-80CB-55B7-28CD92798666}"/>
              </a:ext>
            </a:extLst>
          </p:cNvPr>
          <p:cNvCxnSpPr>
            <a:cxnSpLocks/>
          </p:cNvCxnSpPr>
          <p:nvPr/>
        </p:nvCxnSpPr>
        <p:spPr>
          <a:xfrm flipV="1">
            <a:off x="937128" y="3170050"/>
            <a:ext cx="367511" cy="27556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ED06B961-4E65-80CB-55B7-28CD92798666}"/>
              </a:ext>
            </a:extLst>
          </p:cNvPr>
          <p:cNvCxnSpPr>
            <a:cxnSpLocks/>
          </p:cNvCxnSpPr>
          <p:nvPr/>
        </p:nvCxnSpPr>
        <p:spPr>
          <a:xfrm>
            <a:off x="821536" y="3531217"/>
            <a:ext cx="568498" cy="30711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6" name="표 5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3135887"/>
              </p:ext>
            </p:extLst>
          </p:nvPr>
        </p:nvGraphicFramePr>
        <p:xfrm>
          <a:off x="10210801" y="2304520"/>
          <a:ext cx="7326085" cy="7903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/front/buy/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writeForm.web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상품 상세 상품 </a:t>
                      </a: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Q&amp;A 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등록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상품 상세 페이지에서 상품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Q&amp;A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등록 시 해당 상품 정보 가지고 옴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문의 제목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카테고리 입력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상품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이름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baseline="0" dirty="0" err="1">
                          <a:latin typeface="맑은 고딕" panose="020B0503020000020004" pitchFamily="50" charset="-127"/>
                        </a:rPr>
                        <a:t>대분류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중분류 값을 상품 상세 정보에서 가지고 옴 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변경 불가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)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983614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클릭 시 파일 첨부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latinLnBrk="1"/>
                      <a:r>
                        <a:rPr lang="ko-KR" altLang="en-US" dirty="0"/>
                        <a:t> 클릭 시 상품 </a:t>
                      </a:r>
                      <a:r>
                        <a:rPr lang="en-US" altLang="ko-KR" dirty="0"/>
                        <a:t>Q&amp;A</a:t>
                      </a:r>
                      <a:r>
                        <a:rPr lang="en-US" altLang="ko-KR" baseline="0" dirty="0"/>
                        <a:t> </a:t>
                      </a:r>
                      <a:r>
                        <a:rPr lang="ko-KR" altLang="en-US" baseline="0" dirty="0"/>
                        <a:t>등록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1:1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문의 등록 페이지로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0433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961531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2076185"/>
              </p:ext>
            </p:extLst>
          </p:nvPr>
        </p:nvGraphicFramePr>
        <p:xfrm>
          <a:off x="10210801" y="2304520"/>
          <a:ext cx="7326085" cy="6144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personalHealth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index.web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맞춤 건강 관리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맞춤 건강 관리 메인 화면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3172464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baseline="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baseline="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각 페이지로 이동 가능</a:t>
                      </a:r>
                      <a:endParaRPr lang="ko-KR" altLang="en-US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baseline="0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4639" y="2781300"/>
            <a:ext cx="8443463" cy="5461197"/>
          </a:xfrm>
          <a:prstGeom prst="rect">
            <a:avLst/>
          </a:prstGeom>
        </p:spPr>
      </p:pic>
      <p:sp>
        <p:nvSpPr>
          <p:cNvPr id="27" name="원호 26">
            <a:extLst>
              <a:ext uri="{FF2B5EF4-FFF2-40B4-BE49-F238E27FC236}">
                <a16:creationId xmlns:a16="http://schemas.microsoft.com/office/drawing/2014/main" id="{347DD1C2-807E-0036-3183-22442B673054}"/>
              </a:ext>
            </a:extLst>
          </p:cNvPr>
          <p:cNvSpPr/>
          <p:nvPr/>
        </p:nvSpPr>
        <p:spPr>
          <a:xfrm rot="13999673">
            <a:off x="1780612" y="4964656"/>
            <a:ext cx="1865964" cy="1576888"/>
          </a:xfrm>
          <a:prstGeom prst="arc">
            <a:avLst>
              <a:gd name="adj1" fmla="val 16200000"/>
              <a:gd name="adj2" fmla="val 21139802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8" name="Group 6">
            <a:extLst>
              <a:ext uri="{FF2B5EF4-FFF2-40B4-BE49-F238E27FC236}">
                <a16:creationId xmlns:a16="http://schemas.microsoft.com/office/drawing/2014/main" id="{3F566BFB-AD61-0C08-B287-125CBE6649A1}"/>
              </a:ext>
            </a:extLst>
          </p:cNvPr>
          <p:cNvGrpSpPr/>
          <p:nvPr/>
        </p:nvGrpSpPr>
        <p:grpSpPr>
          <a:xfrm>
            <a:off x="1190953" y="5398106"/>
            <a:ext cx="524572" cy="488728"/>
            <a:chOff x="0" y="0"/>
            <a:chExt cx="812800" cy="812800"/>
          </a:xfrm>
        </p:grpSpPr>
        <p:sp>
          <p:nvSpPr>
            <p:cNvPr id="30" name="Freeform 7">
              <a:extLst>
                <a:ext uri="{FF2B5EF4-FFF2-40B4-BE49-F238E27FC236}">
                  <a16:creationId xmlns:a16="http://schemas.microsoft.com/office/drawing/2014/main" id="{4D2D5AAC-36C9-9D2B-B9B1-634397BB1BD8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1" name="TextBox 8">
              <a:extLst>
                <a:ext uri="{FF2B5EF4-FFF2-40B4-BE49-F238E27FC236}">
                  <a16:creationId xmlns:a16="http://schemas.microsoft.com/office/drawing/2014/main" id="{9F082BDB-B82B-1781-E107-96578A47A3C9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FFD0C2E4-6F80-AA49-5E0D-417805A1CA2F}"/>
              </a:ext>
            </a:extLst>
          </p:cNvPr>
          <p:cNvSpPr txBox="1"/>
          <p:nvPr/>
        </p:nvSpPr>
        <p:spPr>
          <a:xfrm>
            <a:off x="1309615" y="54483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A58A2A66-CC11-49CA-861F-2A075D973B8F}"/>
              </a:ext>
            </a:extLst>
          </p:cNvPr>
          <p:cNvCxnSpPr/>
          <p:nvPr/>
        </p:nvCxnSpPr>
        <p:spPr>
          <a:xfrm>
            <a:off x="1540265" y="5676900"/>
            <a:ext cx="338538" cy="0"/>
          </a:xfrm>
          <a:prstGeom prst="line">
            <a:avLst/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12.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관리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39536847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5160549"/>
              </p:ext>
            </p:extLst>
          </p:nvPr>
        </p:nvGraphicFramePr>
        <p:xfrm>
          <a:off x="10210801" y="2304520"/>
          <a:ext cx="7326085" cy="6144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surveyForm.web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맞춤 건강 추천 설문지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로그인 시에만 설문 조사 시작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3172464"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 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</a:p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설문 조사 시작 클릭 시 설문 조사 시작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baseline="0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</a:tbl>
          </a:graphicData>
        </a:graphic>
      </p:graphicFrame>
      <p:pic>
        <p:nvPicPr>
          <p:cNvPr id="26" name="그림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2449" y="2979592"/>
            <a:ext cx="6752566" cy="4944043"/>
          </a:xfrm>
          <a:prstGeom prst="rect">
            <a:avLst/>
          </a:prstGeom>
        </p:spPr>
      </p:pic>
      <p:grpSp>
        <p:nvGrpSpPr>
          <p:cNvPr id="28" name="Group 6"/>
          <p:cNvGrpSpPr/>
          <p:nvPr/>
        </p:nvGrpSpPr>
        <p:grpSpPr>
          <a:xfrm>
            <a:off x="2243538" y="6693506"/>
            <a:ext cx="524572" cy="488728"/>
            <a:chOff x="0" y="0"/>
            <a:chExt cx="812800" cy="812800"/>
          </a:xfrm>
        </p:grpSpPr>
        <p:sp>
          <p:nvSpPr>
            <p:cNvPr id="30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1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2362200" y="67437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1" name="직선 화살표 연결선 40"/>
          <p:cNvCxnSpPr/>
          <p:nvPr/>
        </p:nvCxnSpPr>
        <p:spPr>
          <a:xfrm>
            <a:off x="2713348" y="6937870"/>
            <a:ext cx="1325252" cy="3443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13.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-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추천 설문지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43259633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69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13.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-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추천 설문지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2</a:t>
            </a:r>
          </a:p>
        </p:txBody>
      </p: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553720"/>
              </p:ext>
            </p:extLst>
          </p:nvPr>
        </p:nvGraphicFramePr>
        <p:xfrm>
          <a:off x="10210801" y="2304520"/>
          <a:ext cx="7326085" cy="6144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+mj-ea"/>
                          <a:ea typeface="+mj-ea"/>
                        </a:rPr>
                        <a:t>/front/center/board/</a:t>
                      </a:r>
                      <a:r>
                        <a:rPr lang="en-US" altLang="ko-KR" dirty="0" err="1">
                          <a:latin typeface="+mj-ea"/>
                          <a:ea typeface="+mj-ea"/>
                        </a:rPr>
                        <a:t>surveyProc.web</a:t>
                      </a:r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+mj-ea"/>
                          <a:ea typeface="+mj-ea"/>
                        </a:rPr>
                        <a:t>맞춤 건강 추천 설문지 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페이지</a:t>
                      </a:r>
                      <a:endParaRPr lang="ko-KR" altLang="en-US" sz="30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dirty="0">
                          <a:latin typeface="+mj-ea"/>
                          <a:ea typeface="+mj-ea"/>
                        </a:rPr>
                        <a:t>로그인 한 정보로 나이</a:t>
                      </a:r>
                      <a:r>
                        <a:rPr lang="en-US" altLang="ko-KR" dirty="0"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dirty="0">
                          <a:latin typeface="+mj-ea"/>
                          <a:ea typeface="+mj-ea"/>
                        </a:rPr>
                        <a:t>성별 정보를 </a:t>
                      </a:r>
                      <a:r>
                        <a:rPr lang="en-US" altLang="ko-KR" dirty="0">
                          <a:latin typeface="+mj-ea"/>
                          <a:ea typeface="+mj-ea"/>
                        </a:rPr>
                        <a:t>DB</a:t>
                      </a:r>
                      <a:r>
                        <a:rPr lang="ko-KR" altLang="en-US" dirty="0">
                          <a:latin typeface="+mj-ea"/>
                          <a:ea typeface="+mj-ea"/>
                        </a:rPr>
                        <a:t>에서 가져옴</a:t>
                      </a:r>
                      <a:endParaRPr lang="en-US" altLang="ko-KR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3172464"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+mj-ea"/>
                        <a:ea typeface="+mj-ea"/>
                      </a:endParaRPr>
                    </a:p>
                    <a:p>
                      <a:pPr latinLnBrk="1"/>
                      <a:endParaRPr lang="en-US" altLang="ko-KR" dirty="0">
                        <a:latin typeface="+mj-ea"/>
                        <a:ea typeface="+mj-ea"/>
                      </a:endParaRPr>
                    </a:p>
                    <a:p>
                      <a:pPr latinLnBrk="1"/>
                      <a:endParaRPr lang="en-US" altLang="ko-KR" dirty="0">
                        <a:latin typeface="+mj-ea"/>
                        <a:ea typeface="+mj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+mj-ea"/>
                          <a:ea typeface="+mj-ea"/>
                        </a:rPr>
                        <a:t> </a:t>
                      </a:r>
                      <a:endParaRPr lang="ko-KR" altLang="en-US" dirty="0"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+mj-ea"/>
                          <a:ea typeface="+mj-ea"/>
                        </a:rPr>
                        <a:t> 1</a:t>
                      </a:r>
                      <a:endParaRPr lang="ko-KR" altLang="en-US" sz="2500" dirty="0">
                        <a:latin typeface="+mj-ea"/>
                        <a:ea typeface="+mj-ea"/>
                      </a:endParaRPr>
                    </a:p>
                    <a:p>
                      <a:pPr latinLnBrk="1"/>
                      <a:endParaRPr lang="en-US" altLang="ko-KR" dirty="0">
                        <a:latin typeface="+mj-ea"/>
                        <a:ea typeface="+mj-ea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+mj-ea"/>
                          <a:ea typeface="+mj-ea"/>
                        </a:rPr>
                        <a:t> </a:t>
                      </a:r>
                    </a:p>
                    <a:p>
                      <a:pPr latinLnBrk="1"/>
                      <a:r>
                        <a:rPr lang="en-US" altLang="ko-KR" dirty="0">
                          <a:latin typeface="+mj-ea"/>
                          <a:ea typeface="+mj-ea"/>
                        </a:rPr>
                        <a:t> </a:t>
                      </a:r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+mj-ea"/>
                        <a:ea typeface="+mj-ea"/>
                      </a:endParaRPr>
                    </a:p>
                    <a:p>
                      <a:pPr latinLnBrk="1"/>
                      <a:endParaRPr lang="en-US" altLang="ko-KR" dirty="0">
                        <a:latin typeface="+mj-ea"/>
                        <a:ea typeface="+mj-ea"/>
                      </a:endParaRPr>
                    </a:p>
                    <a:p>
                      <a:pPr latinLnBrk="1"/>
                      <a:endParaRPr lang="en-US" altLang="ko-KR" dirty="0">
                        <a:latin typeface="+mj-ea"/>
                        <a:ea typeface="+mj-ea"/>
                      </a:endParaRPr>
                    </a:p>
                    <a:p>
                      <a:pPr latinLnBrk="1"/>
                      <a:endParaRPr lang="en-US" altLang="ko-KR" dirty="0">
                        <a:latin typeface="+mj-ea"/>
                        <a:ea typeface="+mj-ea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dirty="0">
                          <a:latin typeface="+mj-ea"/>
                          <a:ea typeface="+mj-ea"/>
                        </a:rPr>
                        <a:t>다음 버튼 클릭 시 다음 설문 조사 페이지로 이동</a:t>
                      </a:r>
                      <a:endParaRPr lang="en-US" altLang="ko-KR" baseline="0" dirty="0">
                        <a:latin typeface="+mj-ea"/>
                        <a:ea typeface="+mj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+mj-ea"/>
                          <a:ea typeface="+mj-ea"/>
                        </a:rPr>
                        <a:t> 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2624586"/>
            <a:ext cx="8497486" cy="6039693"/>
          </a:xfrm>
          <a:prstGeom prst="rect">
            <a:avLst/>
          </a:prstGeom>
        </p:spPr>
      </p:pic>
      <p:grpSp>
        <p:nvGrpSpPr>
          <p:cNvPr id="12" name="Group 6"/>
          <p:cNvGrpSpPr/>
          <p:nvPr/>
        </p:nvGrpSpPr>
        <p:grpSpPr>
          <a:xfrm>
            <a:off x="2548338" y="7531706"/>
            <a:ext cx="524572" cy="488728"/>
            <a:chOff x="0" y="0"/>
            <a:chExt cx="812800" cy="812800"/>
          </a:xfrm>
        </p:grpSpPr>
        <p:sp>
          <p:nvSpPr>
            <p:cNvPr id="1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4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2667000" y="75819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6" name="직선 화살표 연결선 15"/>
          <p:cNvCxnSpPr/>
          <p:nvPr/>
        </p:nvCxnSpPr>
        <p:spPr>
          <a:xfrm>
            <a:off x="3018148" y="7776070"/>
            <a:ext cx="1553852" cy="3443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571095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69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13.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-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추천 설문지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3</a:t>
            </a:r>
          </a:p>
        </p:txBody>
      </p: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9388" y="2319222"/>
            <a:ext cx="6201757" cy="7477356"/>
          </a:xfrm>
          <a:prstGeom prst="rect">
            <a:avLst/>
          </a:prstGeom>
        </p:spPr>
      </p:pic>
      <p:grpSp>
        <p:nvGrpSpPr>
          <p:cNvPr id="12" name="Group 6"/>
          <p:cNvGrpSpPr/>
          <p:nvPr/>
        </p:nvGrpSpPr>
        <p:grpSpPr>
          <a:xfrm>
            <a:off x="1481538" y="6007706"/>
            <a:ext cx="524572" cy="488728"/>
            <a:chOff x="0" y="0"/>
            <a:chExt cx="812800" cy="812800"/>
          </a:xfrm>
        </p:grpSpPr>
        <p:sp>
          <p:nvSpPr>
            <p:cNvPr id="1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4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1600200" y="60579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6" name="원호 15"/>
          <p:cNvSpPr/>
          <p:nvPr/>
        </p:nvSpPr>
        <p:spPr>
          <a:xfrm rot="13999673">
            <a:off x="1931711" y="2734110"/>
            <a:ext cx="8534400" cy="7772400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연결선 19"/>
          <p:cNvCxnSpPr/>
          <p:nvPr/>
        </p:nvCxnSpPr>
        <p:spPr>
          <a:xfrm>
            <a:off x="1830850" y="6286500"/>
            <a:ext cx="338538" cy="0"/>
          </a:xfrm>
          <a:prstGeom prst="line">
            <a:avLst/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6"/>
          <p:cNvGrpSpPr/>
          <p:nvPr/>
        </p:nvGrpSpPr>
        <p:grpSpPr>
          <a:xfrm>
            <a:off x="3936941" y="9173956"/>
            <a:ext cx="524572" cy="488728"/>
            <a:chOff x="0" y="0"/>
            <a:chExt cx="812800" cy="812800"/>
          </a:xfrm>
        </p:grpSpPr>
        <p:sp>
          <p:nvSpPr>
            <p:cNvPr id="24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5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4038600" y="922415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7" name="직선 화살표 연결선 26"/>
          <p:cNvCxnSpPr/>
          <p:nvPr/>
        </p:nvCxnSpPr>
        <p:spPr>
          <a:xfrm>
            <a:off x="4326396" y="9410700"/>
            <a:ext cx="491207" cy="762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37CA990D-979C-D26C-2D67-6411DECB1F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3121559"/>
              </p:ext>
            </p:extLst>
          </p:nvPr>
        </p:nvGraphicFramePr>
        <p:xfrm>
          <a:off x="10210801" y="2304520"/>
          <a:ext cx="7326085" cy="51121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surveyProc.web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맞춤 건강 추천 설문지 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페이지</a:t>
                      </a:r>
                      <a:endParaRPr lang="ko-KR" altLang="en-US" sz="3000" kern="1200" dirty="0">
                        <a:solidFill>
                          <a:schemeClr val="dk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걱정 되는 것을 선택하여 기능별 중에 필요한 영양제 추천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9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개의 항목 중에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1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개만 필수 입력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다음 버튼 클릭 시 다음 설문 조사 페이지로 이동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999843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1.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개요 및 선정 배경 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22" name="TextBox 19"/>
          <p:cNvSpPr txBox="1"/>
          <p:nvPr/>
        </p:nvSpPr>
        <p:spPr>
          <a:xfrm>
            <a:off x="1270000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1-1.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프로젝트 주제 및 선정 배경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,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기획 의도</a:t>
            </a:r>
            <a:endParaRPr lang="en-US" sz="2000" b="1" dirty="0">
              <a:latin typeface="+mj-ea"/>
              <a:ea typeface="+mj-ea"/>
              <a:cs typeface="Montserrat Bold"/>
              <a:sym typeface="Montserrat Bold"/>
            </a:endParaRPr>
          </a:p>
        </p:txBody>
      </p:sp>
      <p:sp>
        <p:nvSpPr>
          <p:cNvPr id="24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389242" y="2888446"/>
            <a:ext cx="13182600" cy="6370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배경 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이른바 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100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세 시대를 살고있는 사람들에게 가장 큰 관심은 무엇보다 건강일 것이다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2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그중에서도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대한민국은 통계청의 조사에 따르면 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25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년을 기점으로 전체 인구의 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20.6%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가 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65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세 이상인 </a:t>
            </a:r>
            <a:r>
              <a:rPr lang="ko-KR" altLang="en-US" sz="2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초고령화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사회로 진입하게 된다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2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이와같이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건강에 대한 관심이 커지는 만큼 노령층이 빠르게 증가하는 사회 </a:t>
            </a:r>
            <a:r>
              <a:rPr lang="ko-KR" altLang="en-US" sz="2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구조속에서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노령층을 속여 허가 받지 않은 사업자들이 각종 불법 건강기능식품을 허위 광고로 강매하는 사기가 </a:t>
            </a:r>
            <a:r>
              <a:rPr lang="ko-KR" altLang="en-US" sz="2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횡횡해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황금빛 노후를 그리는 수 없이 많은 꿈을 좌절시키고 있다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이러한 세태의 주요 원인은 </a:t>
            </a:r>
            <a:r>
              <a:rPr lang="ko-KR" altLang="en-US" sz="2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중장년층과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달리 </a:t>
            </a:r>
            <a:r>
              <a:rPr lang="ko-KR" altLang="en-US" sz="2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키오스크와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같은 복잡한 기능 및 온라인에 익숙하지 않은 노령층의 불법 건강기능식품을 판별하는 능력 부족이 가장 큰 것으로 분석된다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buFontTx/>
              <a:buChar char="-"/>
            </a:pPr>
            <a:endParaRPr lang="en-US" altLang="ko-KR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개요 및 </a:t>
            </a:r>
            <a:r>
              <a:rPr lang="ko-KR" altLang="en-US" sz="2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차별점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그러므로 브라보 마이 라이프 프로젝트는 오늘날 건강한 내일을 꿈꾸는 노령층이 더 이상 이런 피해를 입지 않게끔 사태를 미연에 방지하기 위하여 노령층에게도 친숙하게 다가갈 수 있는 간편하고 직관적인 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UI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기반으로 건강기능식품이 </a:t>
            </a:r>
            <a:r>
              <a:rPr lang="ko-KR" altLang="en-US" sz="2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식약처에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등록된 합법적인 것인지를 알려주는 </a:t>
            </a:r>
            <a:r>
              <a:rPr lang="ko-KR" altLang="en-US" sz="2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공공데이터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API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서비스를 제공함과 동시에 이 서비스를 이용하려고 방문하는 노령층들 또는 그 자식들에게 합리적이고 안전한 건강기능식품을 판매하는 것을 목표로 한다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69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13.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-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추천 설문지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</a:t>
            </a:r>
          </a:p>
        </p:txBody>
      </p: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600200" y="60579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1830850" y="6286500"/>
            <a:ext cx="338538" cy="0"/>
          </a:xfrm>
          <a:prstGeom prst="line">
            <a:avLst/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그림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4272" y="2095500"/>
            <a:ext cx="6932528" cy="7763034"/>
          </a:xfrm>
          <a:prstGeom prst="rect">
            <a:avLst/>
          </a:prstGeom>
        </p:spPr>
      </p:pic>
      <p:grpSp>
        <p:nvGrpSpPr>
          <p:cNvPr id="23" name="Group 6"/>
          <p:cNvGrpSpPr/>
          <p:nvPr/>
        </p:nvGrpSpPr>
        <p:grpSpPr>
          <a:xfrm>
            <a:off x="3936941" y="9173956"/>
            <a:ext cx="524572" cy="488728"/>
            <a:chOff x="0" y="0"/>
            <a:chExt cx="812800" cy="812800"/>
          </a:xfrm>
        </p:grpSpPr>
        <p:sp>
          <p:nvSpPr>
            <p:cNvPr id="24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5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4038600" y="922415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0" name="TextBox 8"/>
          <p:cNvSpPr txBox="1"/>
          <p:nvPr/>
        </p:nvSpPr>
        <p:spPr>
          <a:xfrm>
            <a:off x="1235156" y="6191293"/>
            <a:ext cx="426215" cy="420001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520"/>
              </a:lnSpc>
            </a:pPr>
            <a:r>
              <a:rPr lang="en-US" dirty="0"/>
              <a:t>      </a:t>
            </a:r>
            <a:endParaRPr dirty="0"/>
          </a:p>
        </p:txBody>
      </p:sp>
      <p:sp>
        <p:nvSpPr>
          <p:cNvPr id="37" name="TextBox 36"/>
          <p:cNvSpPr txBox="1"/>
          <p:nvPr/>
        </p:nvSpPr>
        <p:spPr>
          <a:xfrm>
            <a:off x="3886200" y="933742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5D40BACF-12AA-80BA-CD17-81AA59DB1D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2411562"/>
              </p:ext>
            </p:extLst>
          </p:nvPr>
        </p:nvGraphicFramePr>
        <p:xfrm>
          <a:off x="10210801" y="2304520"/>
          <a:ext cx="7326085" cy="51121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surveyForm.web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맞춤 건강 추천 설문지 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페이지</a:t>
                      </a:r>
                      <a:endParaRPr lang="ko-KR" altLang="en-US" sz="3000" kern="1200" dirty="0">
                        <a:solidFill>
                          <a:schemeClr val="dk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해당 식습관을 선택하여 성분별 중에 필요한 영양제 추천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9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개의 항목 중에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1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개만 필수 입력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다음 버튼 클릭 시 다음 설문 조사 페이지로 이동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</a:tbl>
          </a:graphicData>
        </a:graphic>
      </p:graphicFrame>
      <p:grpSp>
        <p:nvGrpSpPr>
          <p:cNvPr id="8" name="Group 6">
            <a:extLst>
              <a:ext uri="{FF2B5EF4-FFF2-40B4-BE49-F238E27FC236}">
                <a16:creationId xmlns:a16="http://schemas.microsoft.com/office/drawing/2014/main" id="{3F566BFB-AD61-0C08-B287-125CBE6649A1}"/>
              </a:ext>
            </a:extLst>
          </p:cNvPr>
          <p:cNvGrpSpPr/>
          <p:nvPr/>
        </p:nvGrpSpPr>
        <p:grpSpPr>
          <a:xfrm>
            <a:off x="1481538" y="6007706"/>
            <a:ext cx="524572" cy="488728"/>
            <a:chOff x="0" y="0"/>
            <a:chExt cx="812800" cy="812800"/>
          </a:xfrm>
        </p:grpSpPr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4D2D5AAC-36C9-9D2B-B9B1-634397BB1BD8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2" name="TextBox 8">
              <a:extLst>
                <a:ext uri="{FF2B5EF4-FFF2-40B4-BE49-F238E27FC236}">
                  <a16:creationId xmlns:a16="http://schemas.microsoft.com/office/drawing/2014/main" id="{9F082BDB-B82B-1781-E107-96578A47A3C9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FFD0C2E4-6F80-AA49-5E0D-417805A1CA2F}"/>
              </a:ext>
            </a:extLst>
          </p:cNvPr>
          <p:cNvSpPr txBox="1"/>
          <p:nvPr/>
        </p:nvSpPr>
        <p:spPr>
          <a:xfrm>
            <a:off x="1600200" y="60579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58A2A66-CC11-49CA-861F-2A075D973B8F}"/>
              </a:ext>
            </a:extLst>
          </p:cNvPr>
          <p:cNvCxnSpPr/>
          <p:nvPr/>
        </p:nvCxnSpPr>
        <p:spPr>
          <a:xfrm>
            <a:off x="1830850" y="6286500"/>
            <a:ext cx="338538" cy="0"/>
          </a:xfrm>
          <a:prstGeom prst="line">
            <a:avLst/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6">
            <a:extLst>
              <a:ext uri="{FF2B5EF4-FFF2-40B4-BE49-F238E27FC236}">
                <a16:creationId xmlns:a16="http://schemas.microsoft.com/office/drawing/2014/main" id="{4600A1C7-28E8-D3EA-2CF4-D1AAA8F85915}"/>
              </a:ext>
            </a:extLst>
          </p:cNvPr>
          <p:cNvGrpSpPr/>
          <p:nvPr/>
        </p:nvGrpSpPr>
        <p:grpSpPr>
          <a:xfrm>
            <a:off x="3936941" y="9173956"/>
            <a:ext cx="524572" cy="488728"/>
            <a:chOff x="0" y="0"/>
            <a:chExt cx="812800" cy="812800"/>
          </a:xfrm>
        </p:grpSpPr>
        <p:sp>
          <p:nvSpPr>
            <p:cNvPr id="18" name="Freeform 7">
              <a:extLst>
                <a:ext uri="{FF2B5EF4-FFF2-40B4-BE49-F238E27FC236}">
                  <a16:creationId xmlns:a16="http://schemas.microsoft.com/office/drawing/2014/main" id="{37093168-0CC1-8298-F553-F5D8DBE841E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9" name="TextBox 8">
              <a:extLst>
                <a:ext uri="{FF2B5EF4-FFF2-40B4-BE49-F238E27FC236}">
                  <a16:creationId xmlns:a16="http://schemas.microsoft.com/office/drawing/2014/main" id="{DD779E2E-2158-602F-DB64-839AF34EC26D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85219CC0-9B0B-6989-9859-F14D0E6A96E6}"/>
              </a:ext>
            </a:extLst>
          </p:cNvPr>
          <p:cNvSpPr txBox="1"/>
          <p:nvPr/>
        </p:nvSpPr>
        <p:spPr>
          <a:xfrm>
            <a:off x="4038600" y="922415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CC30C993-C9FC-E851-958D-BF6C4B137EE4}"/>
              </a:ext>
            </a:extLst>
          </p:cNvPr>
          <p:cNvCxnSpPr/>
          <p:nvPr/>
        </p:nvCxnSpPr>
        <p:spPr>
          <a:xfrm>
            <a:off x="4326396" y="9410700"/>
            <a:ext cx="491207" cy="762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원호 30">
            <a:extLst>
              <a:ext uri="{FF2B5EF4-FFF2-40B4-BE49-F238E27FC236}">
                <a16:creationId xmlns:a16="http://schemas.microsoft.com/office/drawing/2014/main" id="{347DD1C2-807E-0036-3183-22442B673054}"/>
              </a:ext>
            </a:extLst>
          </p:cNvPr>
          <p:cNvSpPr/>
          <p:nvPr/>
        </p:nvSpPr>
        <p:spPr>
          <a:xfrm rot="13999673">
            <a:off x="1931711" y="2734110"/>
            <a:ext cx="8534400" cy="7772400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784002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69" name="TextBox 19"/>
          <p:cNvSpPr txBox="1"/>
          <p:nvPr/>
        </p:nvSpPr>
        <p:spPr>
          <a:xfrm>
            <a:off x="1304639" y="1656632"/>
            <a:ext cx="6772561" cy="3252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13.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-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추천 설문지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5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결과표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438400" y="35433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23" name="Group 6"/>
          <p:cNvGrpSpPr/>
          <p:nvPr/>
        </p:nvGrpSpPr>
        <p:grpSpPr>
          <a:xfrm>
            <a:off x="3936941" y="9173956"/>
            <a:ext cx="524572" cy="488728"/>
            <a:chOff x="0" y="0"/>
            <a:chExt cx="812800" cy="812800"/>
          </a:xfrm>
        </p:grpSpPr>
        <p:sp>
          <p:nvSpPr>
            <p:cNvPr id="24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5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4038600" y="922415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28" name="Group 6"/>
          <p:cNvGrpSpPr/>
          <p:nvPr/>
        </p:nvGrpSpPr>
        <p:grpSpPr>
          <a:xfrm>
            <a:off x="2024177" y="3653784"/>
            <a:ext cx="524572" cy="488728"/>
            <a:chOff x="0" y="0"/>
            <a:chExt cx="812800" cy="812800"/>
          </a:xfrm>
        </p:grpSpPr>
        <p:sp>
          <p:nvSpPr>
            <p:cNvPr id="29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0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2142839" y="3703978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4" name="Group 6"/>
          <p:cNvGrpSpPr/>
          <p:nvPr/>
        </p:nvGrpSpPr>
        <p:grpSpPr>
          <a:xfrm>
            <a:off x="3784541" y="9287226"/>
            <a:ext cx="524572" cy="488728"/>
            <a:chOff x="0" y="0"/>
            <a:chExt cx="812800" cy="812800"/>
          </a:xfrm>
        </p:grpSpPr>
        <p:sp>
          <p:nvSpPr>
            <p:cNvPr id="35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6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3886200" y="933742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8" name="직선 화살표 연결선 37"/>
          <p:cNvCxnSpPr/>
          <p:nvPr/>
        </p:nvCxnSpPr>
        <p:spPr>
          <a:xfrm>
            <a:off x="4173996" y="9523970"/>
            <a:ext cx="491207" cy="762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9925" y="2298030"/>
            <a:ext cx="3488564" cy="7849269"/>
          </a:xfrm>
          <a:prstGeom prst="rect">
            <a:avLst/>
          </a:prstGeom>
        </p:spPr>
      </p:pic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FA11CEF8-3C9D-2F60-F59A-4AAB2E8164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4896591"/>
              </p:ext>
            </p:extLst>
          </p:nvPr>
        </p:nvGraphicFramePr>
        <p:xfrm>
          <a:off x="10210801" y="2304520"/>
          <a:ext cx="7326085" cy="72560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285261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  <a:gridCol w="5725886">
                  <a:extLst>
                    <a:ext uri="{9D8B030D-6E8A-4147-A177-3AD203B41FA5}">
                      <a16:colId xmlns:a16="http://schemas.microsoft.com/office/drawing/2014/main" val="3973606477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</a:rPr>
                        <a:t>/front/center/board/</a:t>
                      </a:r>
                      <a:r>
                        <a:rPr lang="en-US" altLang="ko-KR" dirty="0" err="1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</a:rPr>
                        <a:t>surveyProc.web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300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맞춤 건강 추천 설문 결과 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페이지</a:t>
                      </a:r>
                      <a:endParaRPr lang="ko-KR" altLang="en-US" sz="3000" kern="1200" dirty="0">
                        <a:solidFill>
                          <a:schemeClr val="dk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3000" kern="1200" dirty="0">
                        <a:solidFill>
                          <a:schemeClr val="dk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3"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영양제 추천은 가장 인기 많은 영양제를 추천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결과는 마이 페이지 맞춤 건강 결과 조회에 저장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62938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성별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입력한 설문조사를 바탕으로 결과 요약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성별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입력한 설문조사를 바탕으로 결과 요약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60960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성별 별로 필요한 영양제 추천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3801205"/>
                  </a:ext>
                </a:extLst>
              </a:tr>
              <a:tr h="60960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기능별 상품 중에 필요한 영양제 추천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7095041"/>
                  </a:ext>
                </a:extLst>
              </a:tr>
              <a:tr h="60708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성분별 상품 중에 필요한 영양제 추천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0326925"/>
                  </a:ext>
                </a:extLst>
              </a:tr>
              <a:tr h="60960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클릭 시 해당 상품 하나만 장바구니에 담음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1618347"/>
                  </a:ext>
                </a:extLst>
              </a:tr>
              <a:tr h="6121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6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클릭 시 추천 상품 전체를 장바구니에 담음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3408420"/>
                  </a:ext>
                </a:extLst>
              </a:tr>
              <a:tr h="60708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7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클릭 시 해당 상품 상세 화면으로 이동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5600032"/>
                  </a:ext>
                </a:extLst>
              </a:tr>
            </a:tbl>
          </a:graphicData>
        </a:graphic>
      </p:graphicFrame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2438400" y="3910010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32FB137-AC44-EC43-9EA1-8840B72EF1EB}"/>
              </a:ext>
            </a:extLst>
          </p:cNvPr>
          <p:cNvSpPr txBox="1"/>
          <p:nvPr/>
        </p:nvSpPr>
        <p:spPr>
          <a:xfrm>
            <a:off x="2450447" y="5020701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13" name="Group 6">
            <a:extLst>
              <a:ext uri="{FF2B5EF4-FFF2-40B4-BE49-F238E27FC236}">
                <a16:creationId xmlns:a16="http://schemas.microsoft.com/office/drawing/2014/main" id="{AE2FCAE7-E1FF-9709-2A72-FC85093FA679}"/>
              </a:ext>
            </a:extLst>
          </p:cNvPr>
          <p:cNvGrpSpPr/>
          <p:nvPr/>
        </p:nvGrpSpPr>
        <p:grpSpPr>
          <a:xfrm>
            <a:off x="2036224" y="5131185"/>
            <a:ext cx="524572" cy="488728"/>
            <a:chOff x="0" y="0"/>
            <a:chExt cx="812800" cy="812800"/>
          </a:xfrm>
        </p:grpSpPr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D6CB89C8-3D53-F2B1-674D-A772D7441CB7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6" name="TextBox 8">
              <a:extLst>
                <a:ext uri="{FF2B5EF4-FFF2-40B4-BE49-F238E27FC236}">
                  <a16:creationId xmlns:a16="http://schemas.microsoft.com/office/drawing/2014/main" id="{72D6D207-7B44-48CA-0CC5-D5BF32436FB7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C525CEB2-DCDA-A276-3D23-747987DD1AED}"/>
              </a:ext>
            </a:extLst>
          </p:cNvPr>
          <p:cNvSpPr txBox="1"/>
          <p:nvPr/>
        </p:nvSpPr>
        <p:spPr>
          <a:xfrm>
            <a:off x="2133600" y="5181379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22C13E01-084A-69D2-CAEF-2EC881E925E4}"/>
              </a:ext>
            </a:extLst>
          </p:cNvPr>
          <p:cNvCxnSpPr/>
          <p:nvPr/>
        </p:nvCxnSpPr>
        <p:spPr>
          <a:xfrm>
            <a:off x="2450447" y="5387411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C57173B3-5F6E-965B-08FF-210A283BD3BB}"/>
              </a:ext>
            </a:extLst>
          </p:cNvPr>
          <p:cNvSpPr txBox="1"/>
          <p:nvPr/>
        </p:nvSpPr>
        <p:spPr>
          <a:xfrm>
            <a:off x="2450447" y="6682179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20" name="Group 6">
            <a:extLst>
              <a:ext uri="{FF2B5EF4-FFF2-40B4-BE49-F238E27FC236}">
                <a16:creationId xmlns:a16="http://schemas.microsoft.com/office/drawing/2014/main" id="{67BD48C8-7FE8-4BD3-66B1-F0A7C0A1503C}"/>
              </a:ext>
            </a:extLst>
          </p:cNvPr>
          <p:cNvGrpSpPr/>
          <p:nvPr/>
        </p:nvGrpSpPr>
        <p:grpSpPr>
          <a:xfrm>
            <a:off x="2036224" y="6792663"/>
            <a:ext cx="524572" cy="488728"/>
            <a:chOff x="0" y="0"/>
            <a:chExt cx="812800" cy="812800"/>
          </a:xfrm>
        </p:grpSpPr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EE2FBA8C-5FB6-5ABA-0CDC-8E19BB58157C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2" name="TextBox 8">
              <a:extLst>
                <a:ext uri="{FF2B5EF4-FFF2-40B4-BE49-F238E27FC236}">
                  <a16:creationId xmlns:a16="http://schemas.microsoft.com/office/drawing/2014/main" id="{B25FE143-7B38-459B-DBA1-E7B06CF858A1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56BA286F-A88C-7E7C-D8FB-8EDB722E9D81}"/>
              </a:ext>
            </a:extLst>
          </p:cNvPr>
          <p:cNvSpPr txBox="1"/>
          <p:nvPr/>
        </p:nvSpPr>
        <p:spPr>
          <a:xfrm>
            <a:off x="2154886" y="6842857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2BE98724-2D9A-EDA6-FE06-2BECACF2AD36}"/>
              </a:ext>
            </a:extLst>
          </p:cNvPr>
          <p:cNvCxnSpPr/>
          <p:nvPr/>
        </p:nvCxnSpPr>
        <p:spPr>
          <a:xfrm>
            <a:off x="2450447" y="7048889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52FEE3ED-6F87-3193-D835-24C71629835B}"/>
              </a:ext>
            </a:extLst>
          </p:cNvPr>
          <p:cNvSpPr txBox="1"/>
          <p:nvPr/>
        </p:nvSpPr>
        <p:spPr>
          <a:xfrm>
            <a:off x="2450447" y="8259422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41" name="Group 6">
            <a:extLst>
              <a:ext uri="{FF2B5EF4-FFF2-40B4-BE49-F238E27FC236}">
                <a16:creationId xmlns:a16="http://schemas.microsoft.com/office/drawing/2014/main" id="{2C587549-A574-76EA-90E4-30C35A9E957A}"/>
              </a:ext>
            </a:extLst>
          </p:cNvPr>
          <p:cNvGrpSpPr/>
          <p:nvPr/>
        </p:nvGrpSpPr>
        <p:grpSpPr>
          <a:xfrm>
            <a:off x="2036224" y="8369906"/>
            <a:ext cx="524572" cy="488728"/>
            <a:chOff x="0" y="0"/>
            <a:chExt cx="812800" cy="812800"/>
          </a:xfrm>
        </p:grpSpPr>
        <p:sp>
          <p:nvSpPr>
            <p:cNvPr id="42" name="Freeform 7">
              <a:extLst>
                <a:ext uri="{FF2B5EF4-FFF2-40B4-BE49-F238E27FC236}">
                  <a16:creationId xmlns:a16="http://schemas.microsoft.com/office/drawing/2014/main" id="{070A7EEC-2911-86B5-BB36-FB220C529311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3" name="TextBox 8">
              <a:extLst>
                <a:ext uri="{FF2B5EF4-FFF2-40B4-BE49-F238E27FC236}">
                  <a16:creationId xmlns:a16="http://schemas.microsoft.com/office/drawing/2014/main" id="{E0F3AB9B-BB86-31F6-2EA3-565BFFD239B4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125FAB1E-80C0-47C9-63F0-82F70431AE67}"/>
              </a:ext>
            </a:extLst>
          </p:cNvPr>
          <p:cNvSpPr txBox="1"/>
          <p:nvPr/>
        </p:nvSpPr>
        <p:spPr>
          <a:xfrm>
            <a:off x="2154886" y="84201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3326A244-CAA4-DBF7-853F-811B0D053A17}"/>
              </a:ext>
            </a:extLst>
          </p:cNvPr>
          <p:cNvCxnSpPr/>
          <p:nvPr/>
        </p:nvCxnSpPr>
        <p:spPr>
          <a:xfrm>
            <a:off x="2450447" y="8626132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6">
            <a:extLst>
              <a:ext uri="{FF2B5EF4-FFF2-40B4-BE49-F238E27FC236}">
                <a16:creationId xmlns:a16="http://schemas.microsoft.com/office/drawing/2014/main" id="{0E5DE56D-01C7-9ECC-63CA-0668AE4B1EEA}"/>
              </a:ext>
            </a:extLst>
          </p:cNvPr>
          <p:cNvGrpSpPr/>
          <p:nvPr/>
        </p:nvGrpSpPr>
        <p:grpSpPr>
          <a:xfrm>
            <a:off x="2322931" y="9566672"/>
            <a:ext cx="524572" cy="488728"/>
            <a:chOff x="0" y="0"/>
            <a:chExt cx="812800" cy="812800"/>
          </a:xfrm>
        </p:grpSpPr>
        <p:sp>
          <p:nvSpPr>
            <p:cNvPr id="47" name="Freeform 7">
              <a:extLst>
                <a:ext uri="{FF2B5EF4-FFF2-40B4-BE49-F238E27FC236}">
                  <a16:creationId xmlns:a16="http://schemas.microsoft.com/office/drawing/2014/main" id="{F6CAA632-5AD5-1ADB-C3FC-910E65B34ADE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8" name="TextBox 8">
              <a:extLst>
                <a:ext uri="{FF2B5EF4-FFF2-40B4-BE49-F238E27FC236}">
                  <a16:creationId xmlns:a16="http://schemas.microsoft.com/office/drawing/2014/main" id="{974A310E-2946-320F-5D63-2BE5110A881A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F291F233-9965-8AF8-29E1-13CC711F093D}"/>
              </a:ext>
            </a:extLst>
          </p:cNvPr>
          <p:cNvSpPr txBox="1"/>
          <p:nvPr/>
        </p:nvSpPr>
        <p:spPr>
          <a:xfrm>
            <a:off x="2441593" y="9616866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6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F6E5E60F-B9FE-AE24-CAB0-4E93757337AE}"/>
              </a:ext>
            </a:extLst>
          </p:cNvPr>
          <p:cNvCxnSpPr/>
          <p:nvPr/>
        </p:nvCxnSpPr>
        <p:spPr>
          <a:xfrm>
            <a:off x="2737154" y="9822898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Group 6">
            <a:extLst>
              <a:ext uri="{FF2B5EF4-FFF2-40B4-BE49-F238E27FC236}">
                <a16:creationId xmlns:a16="http://schemas.microsoft.com/office/drawing/2014/main" id="{1F852EEC-4FDF-F41F-4879-9F439E5DABAE}"/>
              </a:ext>
            </a:extLst>
          </p:cNvPr>
          <p:cNvGrpSpPr/>
          <p:nvPr/>
        </p:nvGrpSpPr>
        <p:grpSpPr>
          <a:xfrm>
            <a:off x="6956574" y="5873972"/>
            <a:ext cx="524572" cy="488728"/>
            <a:chOff x="0" y="0"/>
            <a:chExt cx="812800" cy="812800"/>
          </a:xfrm>
        </p:grpSpPr>
        <p:sp>
          <p:nvSpPr>
            <p:cNvPr id="52" name="Freeform 7">
              <a:extLst>
                <a:ext uri="{FF2B5EF4-FFF2-40B4-BE49-F238E27FC236}">
                  <a16:creationId xmlns:a16="http://schemas.microsoft.com/office/drawing/2014/main" id="{FCA93EE3-ACC2-4E50-86CD-CAABA6D4EF22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3" name="TextBox 8">
              <a:extLst>
                <a:ext uri="{FF2B5EF4-FFF2-40B4-BE49-F238E27FC236}">
                  <a16:creationId xmlns:a16="http://schemas.microsoft.com/office/drawing/2014/main" id="{4232CBBE-2AF2-214B-A7CB-9C734BA32A81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CB87C2FE-6593-A17A-DC74-5D637705BD73}"/>
              </a:ext>
            </a:extLst>
          </p:cNvPr>
          <p:cNvSpPr txBox="1"/>
          <p:nvPr/>
        </p:nvSpPr>
        <p:spPr>
          <a:xfrm>
            <a:off x="7038830" y="59055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7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16362275-11C8-B1AA-2568-45F6837618FC}"/>
              </a:ext>
            </a:extLst>
          </p:cNvPr>
          <p:cNvCxnSpPr>
            <a:cxnSpLocks/>
          </p:cNvCxnSpPr>
          <p:nvPr/>
        </p:nvCxnSpPr>
        <p:spPr>
          <a:xfrm flipH="1">
            <a:off x="6345066" y="6134100"/>
            <a:ext cx="611508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6">
            <a:extLst>
              <a:ext uri="{FF2B5EF4-FFF2-40B4-BE49-F238E27FC236}">
                <a16:creationId xmlns:a16="http://schemas.microsoft.com/office/drawing/2014/main" id="{94C8FDC9-4D9D-BE24-6D5A-C19481DB7B97}"/>
              </a:ext>
            </a:extLst>
          </p:cNvPr>
          <p:cNvGrpSpPr/>
          <p:nvPr/>
        </p:nvGrpSpPr>
        <p:grpSpPr>
          <a:xfrm>
            <a:off x="2281395" y="8963465"/>
            <a:ext cx="524572" cy="488728"/>
            <a:chOff x="0" y="0"/>
            <a:chExt cx="812800" cy="812800"/>
          </a:xfrm>
        </p:grpSpPr>
        <p:sp>
          <p:nvSpPr>
            <p:cNvPr id="59" name="Freeform 7">
              <a:extLst>
                <a:ext uri="{FF2B5EF4-FFF2-40B4-BE49-F238E27FC236}">
                  <a16:creationId xmlns:a16="http://schemas.microsoft.com/office/drawing/2014/main" id="{A6EF41EA-18E0-AA21-CFD4-5B0223EB2B46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60" name="TextBox 8">
              <a:extLst>
                <a:ext uri="{FF2B5EF4-FFF2-40B4-BE49-F238E27FC236}">
                  <a16:creationId xmlns:a16="http://schemas.microsoft.com/office/drawing/2014/main" id="{33B09CC6-D2D2-DD55-7A36-785D579DCF5D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F0B246D7-BB51-DFB4-893D-CDC68774C52C}"/>
              </a:ext>
            </a:extLst>
          </p:cNvPr>
          <p:cNvSpPr txBox="1"/>
          <p:nvPr/>
        </p:nvSpPr>
        <p:spPr>
          <a:xfrm>
            <a:off x="2400057" y="9013659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FAF5FCA5-E7B8-30A9-CB66-0512525B6BB7}"/>
              </a:ext>
            </a:extLst>
          </p:cNvPr>
          <p:cNvCxnSpPr/>
          <p:nvPr/>
        </p:nvCxnSpPr>
        <p:spPr>
          <a:xfrm>
            <a:off x="2695618" y="9219691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508957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2592782"/>
            <a:ext cx="8675219" cy="703520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8452310"/>
              </p:ext>
            </p:extLst>
          </p:nvPr>
        </p:nvGraphicFramePr>
        <p:xfrm>
          <a:off x="10210801" y="2304520"/>
          <a:ext cx="7326085" cy="6144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personalHealth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searchForm.web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안심 조회 서비스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공공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데이터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API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를 연결하여 </a:t>
                      </a: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식약처에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등록된 안전한 상품인지 검색 가능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각 페이지로 이동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식약처에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등록된 상품인지 상품 이름 검색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baseline="0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식약처에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등록된 상품의 제품명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제조사명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신고 번호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등록 일이 나옴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</a:tbl>
          </a:graphicData>
        </a:graphic>
      </p:graphicFrame>
      <p:grpSp>
        <p:nvGrpSpPr>
          <p:cNvPr id="28" name="Group 6"/>
          <p:cNvGrpSpPr/>
          <p:nvPr/>
        </p:nvGrpSpPr>
        <p:grpSpPr>
          <a:xfrm>
            <a:off x="2395938" y="5321906"/>
            <a:ext cx="524572" cy="488728"/>
            <a:chOff x="0" y="0"/>
            <a:chExt cx="812800" cy="812800"/>
          </a:xfrm>
        </p:grpSpPr>
        <p:sp>
          <p:nvSpPr>
            <p:cNvPr id="30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1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2514600" y="53721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2810161" y="5578132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Group 6"/>
          <p:cNvGrpSpPr/>
          <p:nvPr/>
        </p:nvGrpSpPr>
        <p:grpSpPr>
          <a:xfrm>
            <a:off x="5748738" y="8003196"/>
            <a:ext cx="524572" cy="488728"/>
            <a:chOff x="0" y="0"/>
            <a:chExt cx="812800" cy="812800"/>
          </a:xfrm>
        </p:grpSpPr>
        <p:sp>
          <p:nvSpPr>
            <p:cNvPr id="4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4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5" name="TextBox 44"/>
          <p:cNvSpPr txBox="1"/>
          <p:nvPr/>
        </p:nvSpPr>
        <p:spPr>
          <a:xfrm>
            <a:off x="5867400" y="805339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6162961" y="8259422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Group 6"/>
          <p:cNvGrpSpPr/>
          <p:nvPr/>
        </p:nvGrpSpPr>
        <p:grpSpPr>
          <a:xfrm>
            <a:off x="905807" y="8979506"/>
            <a:ext cx="524572" cy="488728"/>
            <a:chOff x="0" y="0"/>
            <a:chExt cx="812800" cy="812800"/>
          </a:xfrm>
        </p:grpSpPr>
        <p:sp>
          <p:nvSpPr>
            <p:cNvPr id="48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9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0" name="TextBox 49"/>
          <p:cNvSpPr txBox="1"/>
          <p:nvPr/>
        </p:nvSpPr>
        <p:spPr>
          <a:xfrm>
            <a:off x="1024469" y="90297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320030" y="9235732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14.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-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안심 조회 서비스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153626198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3848100"/>
            <a:ext cx="9032311" cy="3507273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0656106"/>
              </p:ext>
            </p:extLst>
          </p:nvPr>
        </p:nvGraphicFramePr>
        <p:xfrm>
          <a:off x="10210801" y="2304520"/>
          <a:ext cx="7326085" cy="51121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/front/center/board/health/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list.web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건강 정보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관리자에서 등록한 건강 정보를 볼 수 있음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/>
                        <a:t>클릭 시 각 페이지로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상세 내용이 열림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</a:tbl>
          </a:graphicData>
        </a:graphic>
      </p:graphicFrame>
      <p:grpSp>
        <p:nvGrpSpPr>
          <p:cNvPr id="47" name="Group 6"/>
          <p:cNvGrpSpPr/>
          <p:nvPr/>
        </p:nvGrpSpPr>
        <p:grpSpPr>
          <a:xfrm>
            <a:off x="2014938" y="4765860"/>
            <a:ext cx="524572" cy="488728"/>
            <a:chOff x="0" y="0"/>
            <a:chExt cx="812800" cy="812800"/>
          </a:xfrm>
        </p:grpSpPr>
        <p:sp>
          <p:nvSpPr>
            <p:cNvPr id="48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9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0" name="TextBox 49"/>
          <p:cNvSpPr txBox="1"/>
          <p:nvPr/>
        </p:nvSpPr>
        <p:spPr>
          <a:xfrm>
            <a:off x="2133600" y="4816054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2429161" y="5022086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15.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-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건강 정보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</a:t>
            </a:r>
          </a:p>
        </p:txBody>
      </p:sp>
      <p:grpSp>
        <p:nvGrpSpPr>
          <p:cNvPr id="29" name="Group 6"/>
          <p:cNvGrpSpPr/>
          <p:nvPr/>
        </p:nvGrpSpPr>
        <p:grpSpPr>
          <a:xfrm>
            <a:off x="259206" y="5321906"/>
            <a:ext cx="524572" cy="488728"/>
            <a:chOff x="0" y="0"/>
            <a:chExt cx="812800" cy="812800"/>
          </a:xfrm>
        </p:grpSpPr>
        <p:sp>
          <p:nvSpPr>
            <p:cNvPr id="32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3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377868" y="53721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673429" y="5578132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316088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2400300"/>
            <a:ext cx="5948278" cy="74295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5308815"/>
              </p:ext>
            </p:extLst>
          </p:nvPr>
        </p:nvGraphicFramePr>
        <p:xfrm>
          <a:off x="10210801" y="2304520"/>
          <a:ext cx="7326085" cy="51121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/front/center/board/health/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list.web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건강 정보 상세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관리자에서 등록한 건강 정보 상세를 볼 수 있음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/>
                        <a:t>클릭 시 각 페이지로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상세 내용 표시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</a:tbl>
          </a:graphicData>
        </a:graphic>
      </p:graphicFrame>
      <p:sp>
        <p:nvSpPr>
          <p:cNvPr id="26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15.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-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건강 정보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2</a:t>
            </a:r>
          </a:p>
        </p:txBody>
      </p:sp>
      <p:grpSp>
        <p:nvGrpSpPr>
          <p:cNvPr id="29" name="Group 6"/>
          <p:cNvGrpSpPr/>
          <p:nvPr/>
        </p:nvGrpSpPr>
        <p:grpSpPr>
          <a:xfrm>
            <a:off x="2472138" y="2165440"/>
            <a:ext cx="524572" cy="488728"/>
            <a:chOff x="0" y="0"/>
            <a:chExt cx="812800" cy="812800"/>
          </a:xfrm>
        </p:grpSpPr>
        <p:sp>
          <p:nvSpPr>
            <p:cNvPr id="32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3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2590800" y="2215634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2886361" y="2421666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6"/>
          <p:cNvGrpSpPr/>
          <p:nvPr/>
        </p:nvGrpSpPr>
        <p:grpSpPr>
          <a:xfrm>
            <a:off x="1358750" y="2652818"/>
            <a:ext cx="524572" cy="488728"/>
            <a:chOff x="0" y="0"/>
            <a:chExt cx="812800" cy="812800"/>
          </a:xfrm>
        </p:grpSpPr>
        <p:sp>
          <p:nvSpPr>
            <p:cNvPr id="2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4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1477412" y="2703012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772973" y="2909044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102543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3314700"/>
            <a:ext cx="8507604" cy="457273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pSp>
        <p:nvGrpSpPr>
          <p:cNvPr id="28" name="Group 6"/>
          <p:cNvGrpSpPr/>
          <p:nvPr/>
        </p:nvGrpSpPr>
        <p:grpSpPr>
          <a:xfrm>
            <a:off x="2091138" y="4331306"/>
            <a:ext cx="524572" cy="488728"/>
            <a:chOff x="0" y="0"/>
            <a:chExt cx="812800" cy="812800"/>
          </a:xfrm>
        </p:grpSpPr>
        <p:sp>
          <p:nvSpPr>
            <p:cNvPr id="30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1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2209800" y="43815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2505361" y="4587532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16.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-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새소식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</a:t>
            </a:r>
          </a:p>
        </p:txBody>
      </p:sp>
      <p:grpSp>
        <p:nvGrpSpPr>
          <p:cNvPr id="29" name="Group 6"/>
          <p:cNvGrpSpPr/>
          <p:nvPr/>
        </p:nvGrpSpPr>
        <p:grpSpPr>
          <a:xfrm>
            <a:off x="5215338" y="4864706"/>
            <a:ext cx="524572" cy="488728"/>
            <a:chOff x="0" y="0"/>
            <a:chExt cx="812800" cy="812800"/>
          </a:xfrm>
        </p:grpSpPr>
        <p:sp>
          <p:nvSpPr>
            <p:cNvPr id="32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3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5334000" y="49149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5629561" y="5120932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Group 6"/>
          <p:cNvGrpSpPr/>
          <p:nvPr/>
        </p:nvGrpSpPr>
        <p:grpSpPr>
          <a:xfrm>
            <a:off x="581353" y="5931506"/>
            <a:ext cx="524572" cy="488728"/>
            <a:chOff x="0" y="0"/>
            <a:chExt cx="812800" cy="812800"/>
          </a:xfrm>
        </p:grpSpPr>
        <p:sp>
          <p:nvSpPr>
            <p:cNvPr id="54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5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6" name="TextBox 55"/>
          <p:cNvSpPr txBox="1"/>
          <p:nvPr/>
        </p:nvSpPr>
        <p:spPr>
          <a:xfrm>
            <a:off x="700015" y="59817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995576" y="6187732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6"/>
          <p:cNvGrpSpPr/>
          <p:nvPr/>
        </p:nvGrpSpPr>
        <p:grpSpPr>
          <a:xfrm>
            <a:off x="3691338" y="7303106"/>
            <a:ext cx="524572" cy="488728"/>
            <a:chOff x="0" y="0"/>
            <a:chExt cx="812800" cy="812800"/>
          </a:xfrm>
        </p:grpSpPr>
        <p:sp>
          <p:nvSpPr>
            <p:cNvPr id="59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60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1" name="TextBox 60"/>
          <p:cNvSpPr txBox="1"/>
          <p:nvPr/>
        </p:nvSpPr>
        <p:spPr>
          <a:xfrm>
            <a:off x="3810000" y="73533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4105561" y="7559332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3" name="표 6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960118"/>
              </p:ext>
            </p:extLst>
          </p:nvPr>
        </p:nvGraphicFramePr>
        <p:xfrm>
          <a:off x="10210801" y="2304520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list.web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새 소식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관리자에서 등록한 새 소식을 볼 수 있음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dirty="0"/>
                        <a:t>클릭 시 각 페이지로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제목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내용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제목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또는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내용별로 키워드 검색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해당 새 소식으로 페이지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/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새 소식 </a:t>
                      </a:r>
                      <a:r>
                        <a:rPr lang="en-US" altLang="ko-KR" dirty="0"/>
                        <a:t>10</a:t>
                      </a:r>
                      <a:r>
                        <a:rPr lang="ko-KR" altLang="en-US" dirty="0"/>
                        <a:t>개씩 페이지 보기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68863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7361990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0025" y="2616627"/>
            <a:ext cx="8057837" cy="70104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pSp>
        <p:nvGrpSpPr>
          <p:cNvPr id="28" name="Group 6"/>
          <p:cNvGrpSpPr/>
          <p:nvPr/>
        </p:nvGrpSpPr>
        <p:grpSpPr>
          <a:xfrm>
            <a:off x="3691338" y="9035074"/>
            <a:ext cx="524572" cy="488728"/>
            <a:chOff x="0" y="0"/>
            <a:chExt cx="812800" cy="812800"/>
          </a:xfrm>
        </p:grpSpPr>
        <p:sp>
          <p:nvSpPr>
            <p:cNvPr id="30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1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3810000" y="9085268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4105561" y="9291300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16.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-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새소식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2</a:t>
            </a:r>
          </a:p>
        </p:txBody>
      </p:sp>
      <p:graphicFrame>
        <p:nvGraphicFramePr>
          <p:cNvPr id="63" name="표 6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5703160"/>
              </p:ext>
            </p:extLst>
          </p:nvPr>
        </p:nvGraphicFramePr>
        <p:xfrm>
          <a:off x="10210801" y="2304520"/>
          <a:ext cx="7326085" cy="51121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list.web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새 소식 상세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관리자에서 등록한 새 소식을 볼 수 있음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baseline="0" dirty="0"/>
                        <a:t>새 소식 상세 내용이 보임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새 소식 목록 페이지로 이동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</a:tbl>
          </a:graphicData>
        </a:graphic>
      </p:graphicFrame>
      <p:grpSp>
        <p:nvGrpSpPr>
          <p:cNvPr id="36" name="Group 6">
            <a:extLst>
              <a:ext uri="{FF2B5EF4-FFF2-40B4-BE49-F238E27FC236}">
                <a16:creationId xmlns:a16="http://schemas.microsoft.com/office/drawing/2014/main" id="{3F566BFB-AD61-0C08-B287-125CBE6649A1}"/>
              </a:ext>
            </a:extLst>
          </p:cNvPr>
          <p:cNvGrpSpPr/>
          <p:nvPr/>
        </p:nvGrpSpPr>
        <p:grpSpPr>
          <a:xfrm>
            <a:off x="109938" y="5398106"/>
            <a:ext cx="524572" cy="488728"/>
            <a:chOff x="0" y="0"/>
            <a:chExt cx="812800" cy="812800"/>
          </a:xfrm>
        </p:grpSpPr>
        <p:sp>
          <p:nvSpPr>
            <p:cNvPr id="37" name="Freeform 7">
              <a:extLst>
                <a:ext uri="{FF2B5EF4-FFF2-40B4-BE49-F238E27FC236}">
                  <a16:creationId xmlns:a16="http://schemas.microsoft.com/office/drawing/2014/main" id="{4D2D5AAC-36C9-9D2B-B9B1-634397BB1BD8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8" name="TextBox 8">
              <a:extLst>
                <a:ext uri="{FF2B5EF4-FFF2-40B4-BE49-F238E27FC236}">
                  <a16:creationId xmlns:a16="http://schemas.microsoft.com/office/drawing/2014/main" id="{9F082BDB-B82B-1781-E107-96578A47A3C9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FFD0C2E4-6F80-AA49-5E0D-417805A1CA2F}"/>
              </a:ext>
            </a:extLst>
          </p:cNvPr>
          <p:cNvSpPr txBox="1"/>
          <p:nvPr/>
        </p:nvSpPr>
        <p:spPr>
          <a:xfrm>
            <a:off x="228600" y="54483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A58A2A66-CC11-49CA-861F-2A075D973B8F}"/>
              </a:ext>
            </a:extLst>
          </p:cNvPr>
          <p:cNvCxnSpPr/>
          <p:nvPr/>
        </p:nvCxnSpPr>
        <p:spPr>
          <a:xfrm>
            <a:off x="444977" y="5676900"/>
            <a:ext cx="338538" cy="0"/>
          </a:xfrm>
          <a:prstGeom prst="line">
            <a:avLst/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원호 42">
            <a:extLst>
              <a:ext uri="{FF2B5EF4-FFF2-40B4-BE49-F238E27FC236}">
                <a16:creationId xmlns:a16="http://schemas.microsoft.com/office/drawing/2014/main" id="{347DD1C2-807E-0036-3183-22442B673054}"/>
              </a:ext>
            </a:extLst>
          </p:cNvPr>
          <p:cNvSpPr/>
          <p:nvPr/>
        </p:nvSpPr>
        <p:spPr>
          <a:xfrm rot="13999673">
            <a:off x="560111" y="2124510"/>
            <a:ext cx="8534400" cy="7772400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802716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3086100"/>
            <a:ext cx="9146088" cy="4864023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25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17.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-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성분 사전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</a:t>
            </a:r>
          </a:p>
        </p:txBody>
      </p:sp>
      <p:grpSp>
        <p:nvGrpSpPr>
          <p:cNvPr id="27" name="Group 6"/>
          <p:cNvGrpSpPr/>
          <p:nvPr/>
        </p:nvGrpSpPr>
        <p:grpSpPr>
          <a:xfrm>
            <a:off x="2472138" y="3820505"/>
            <a:ext cx="524572" cy="488728"/>
            <a:chOff x="0" y="0"/>
            <a:chExt cx="812800" cy="812800"/>
          </a:xfrm>
        </p:grpSpPr>
        <p:sp>
          <p:nvSpPr>
            <p:cNvPr id="29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2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2590800" y="3870699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2886361" y="4076731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 6"/>
          <p:cNvGrpSpPr/>
          <p:nvPr/>
        </p:nvGrpSpPr>
        <p:grpSpPr>
          <a:xfrm>
            <a:off x="779745" y="4335851"/>
            <a:ext cx="524572" cy="488728"/>
            <a:chOff x="0" y="0"/>
            <a:chExt cx="812800" cy="812800"/>
          </a:xfrm>
        </p:grpSpPr>
        <p:sp>
          <p:nvSpPr>
            <p:cNvPr id="36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7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898407" y="4386045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193968" y="4592077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2" name="표 5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3474497"/>
              </p:ext>
            </p:extLst>
          </p:nvPr>
        </p:nvGraphicFramePr>
        <p:xfrm>
          <a:off x="10210801" y="2304520"/>
          <a:ext cx="7326085" cy="51121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ingred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list.web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성분 사전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관리자에서 등록한 성분 사전 정보를 볼 수 있음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/>
                        <a:t>클릭 시 각 페이지로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상세 내용이 열림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428207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1786" y="2171700"/>
            <a:ext cx="6763694" cy="6925642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25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17.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-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성분 사전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2</a:t>
            </a:r>
          </a:p>
        </p:txBody>
      </p:sp>
      <p:grpSp>
        <p:nvGrpSpPr>
          <p:cNvPr id="35" name="Group 6"/>
          <p:cNvGrpSpPr/>
          <p:nvPr/>
        </p:nvGrpSpPr>
        <p:grpSpPr>
          <a:xfrm>
            <a:off x="2548338" y="2574392"/>
            <a:ext cx="524572" cy="488728"/>
            <a:chOff x="0" y="0"/>
            <a:chExt cx="812800" cy="812800"/>
          </a:xfrm>
        </p:grpSpPr>
        <p:sp>
          <p:nvSpPr>
            <p:cNvPr id="36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7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2667000" y="2624586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2962561" y="2830618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2" name="표 5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3028956"/>
              </p:ext>
            </p:extLst>
          </p:nvPr>
        </p:nvGraphicFramePr>
        <p:xfrm>
          <a:off x="10210801" y="2304520"/>
          <a:ext cx="7326085" cy="51121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ingred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list.web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성분 사전 상세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관리자에서 등록한 성분 사전 상세 정보를 볼 수 있음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/>
                        <a:t>클릭 시 각 페이지로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상세 내용 표시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</a:tbl>
          </a:graphicData>
        </a:graphic>
      </p:graphicFrame>
      <p:grpSp>
        <p:nvGrpSpPr>
          <p:cNvPr id="22" name="Group 6"/>
          <p:cNvGrpSpPr/>
          <p:nvPr/>
        </p:nvGrpSpPr>
        <p:grpSpPr>
          <a:xfrm>
            <a:off x="1185977" y="4255106"/>
            <a:ext cx="524572" cy="488728"/>
            <a:chOff x="0" y="0"/>
            <a:chExt cx="812800" cy="812800"/>
          </a:xfrm>
        </p:grpSpPr>
        <p:sp>
          <p:nvSpPr>
            <p:cNvPr id="2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4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1304639" y="43053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600200" y="4511332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598958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61" name="표 6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3411119"/>
              </p:ext>
            </p:extLst>
          </p:nvPr>
        </p:nvGraphicFramePr>
        <p:xfrm>
          <a:off x="10210801" y="2304520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list.web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고객 센터 공지 사항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관리자에서 등록한 공지사항을 볼 수 있음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dirty="0"/>
                        <a:t>클릭 시 각 페이지로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제목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내용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제목 또는 내용별로 키워드 검색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해당 공지사항 내용이 열림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제목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카테고리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내용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표시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/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공지사항 </a:t>
                      </a:r>
                      <a:r>
                        <a:rPr lang="en-US" altLang="ko-KR" dirty="0"/>
                        <a:t>10</a:t>
                      </a:r>
                      <a:r>
                        <a:rPr lang="ko-KR" altLang="en-US" dirty="0"/>
                        <a:t>개씩 페이지 보기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6886302"/>
                  </a:ext>
                </a:extLst>
              </a:tr>
            </a:tbl>
          </a:graphicData>
        </a:graphic>
      </p:graphicFrame>
      <p:pic>
        <p:nvPicPr>
          <p:cNvPr id="20" name="그림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5697" y="2371711"/>
            <a:ext cx="8827787" cy="7151044"/>
          </a:xfrm>
          <a:prstGeom prst="rect">
            <a:avLst/>
          </a:prstGeom>
        </p:spPr>
      </p:pic>
      <p:sp>
        <p:nvSpPr>
          <p:cNvPr id="21" name="타원 20"/>
          <p:cNvSpPr/>
          <p:nvPr/>
        </p:nvSpPr>
        <p:spPr>
          <a:xfrm>
            <a:off x="3505200" y="5295900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1</a:t>
            </a:r>
            <a:endParaRPr lang="ko-KR" altLang="en-US" sz="1300" dirty="0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3743039" y="5384800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타원 22"/>
          <p:cNvSpPr/>
          <p:nvPr/>
        </p:nvSpPr>
        <p:spPr>
          <a:xfrm>
            <a:off x="5562600" y="5829300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2</a:t>
            </a:r>
            <a:endParaRPr lang="ko-KR" altLang="en-US" sz="1300" dirty="0"/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5800439" y="5918200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타원 24"/>
          <p:cNvSpPr/>
          <p:nvPr/>
        </p:nvSpPr>
        <p:spPr>
          <a:xfrm>
            <a:off x="1190339" y="6438900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3</a:t>
            </a:r>
            <a:endParaRPr lang="ko-KR" altLang="en-US" sz="1300" dirty="0"/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428178" y="6527800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타원 26"/>
          <p:cNvSpPr/>
          <p:nvPr/>
        </p:nvSpPr>
        <p:spPr>
          <a:xfrm>
            <a:off x="4191000" y="9258300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4</a:t>
            </a:r>
            <a:endParaRPr lang="ko-KR" altLang="en-US" sz="1300" dirty="0"/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4428839" y="9347200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18.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고객 센터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-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공지 사항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33970504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1.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개요 및 선정 배경 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</p:grpSp>
      <p:pic>
        <p:nvPicPr>
          <p:cNvPr id="11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9495" y="4181242"/>
            <a:ext cx="4651240" cy="4696058"/>
          </a:xfrm>
          <a:prstGeom prst="rect">
            <a:avLst/>
          </a:prstGeom>
        </p:spPr>
      </p:pic>
      <p:pic>
        <p:nvPicPr>
          <p:cNvPr id="12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53800" y="4181241"/>
            <a:ext cx="4953000" cy="4650030"/>
          </a:xfrm>
          <a:prstGeom prst="rect">
            <a:avLst/>
          </a:prstGeom>
        </p:spPr>
      </p:pic>
      <p:pic>
        <p:nvPicPr>
          <p:cNvPr id="13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4043" y="4181241"/>
            <a:ext cx="4634661" cy="4650029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2133600" y="2705100"/>
            <a:ext cx="3276600" cy="8382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r>
              <a:rPr lang="ko-KR" altLang="en-US" sz="2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2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65</a:t>
            </a:r>
            <a:r>
              <a:rPr lang="ko-KR" altLang="en-US" sz="2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세 이상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7153073" y="2705100"/>
            <a:ext cx="3276600" cy="8382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2025</a:t>
            </a:r>
            <a:r>
              <a:rPr lang="ko-KR" altLang="en-US" sz="2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2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65</a:t>
            </a:r>
            <a:r>
              <a:rPr lang="ko-KR" altLang="en-US" sz="2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세 이상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12105263" y="2705100"/>
            <a:ext cx="3276600" cy="8382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2036</a:t>
            </a:r>
            <a:r>
              <a:rPr lang="ko-KR" altLang="en-US" sz="2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2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65</a:t>
            </a:r>
            <a:r>
              <a:rPr lang="ko-KR" altLang="en-US" sz="2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세 이상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5011400" y="9791700"/>
            <a:ext cx="4724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출처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통계청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“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향후 고령인구에 대한 전망은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?”</a:t>
            </a:r>
            <a:endParaRPr lang="ko-KR" altLang="en-US" sz="1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133600" y="8343900"/>
            <a:ext cx="914400" cy="762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6879329" y="8267700"/>
            <a:ext cx="914400" cy="914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1352012" y="7658100"/>
            <a:ext cx="914400" cy="914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TextBox 19"/>
          <p:cNvSpPr txBox="1"/>
          <p:nvPr/>
        </p:nvSpPr>
        <p:spPr>
          <a:xfrm>
            <a:off x="1270000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1-1.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프로젝트 주제 및 선정 배경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,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기획 의도</a:t>
            </a:r>
            <a:endParaRPr lang="en-US" sz="2000" b="1" dirty="0">
              <a:latin typeface="+mj-ea"/>
              <a:ea typeface="+mj-ea"/>
              <a:cs typeface="Montserrat Bold"/>
              <a:sym typeface="Montserrat Bold"/>
            </a:endParaRPr>
          </a:p>
        </p:txBody>
      </p:sp>
      <p:sp>
        <p:nvSpPr>
          <p:cNvPr id="24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43834663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61" name="표 6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4470526"/>
              </p:ext>
            </p:extLst>
          </p:nvPr>
        </p:nvGraphicFramePr>
        <p:xfrm>
          <a:off x="10210801" y="2304520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list.web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고객 센터 자주 찾는 질문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관리자에서 등록한 자주 찾는 질문을 볼 수 있음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dirty="0"/>
                        <a:t>클릭 시 각 페이지로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제목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내용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제목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또는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내용별로 키워드 검색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해당 자주 찾는 질문 내용이 열림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제목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카테고리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내용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표시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/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자주 찾는 질문 </a:t>
                      </a:r>
                      <a:r>
                        <a:rPr lang="en-US" altLang="ko-KR" dirty="0"/>
                        <a:t>10</a:t>
                      </a:r>
                      <a:r>
                        <a:rPr lang="ko-KR" altLang="en-US" dirty="0"/>
                        <a:t>개씩 페이지 보기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6886302"/>
                  </a:ext>
                </a:extLst>
              </a:tr>
            </a:tbl>
          </a:graphicData>
        </a:graphic>
      </p:graphicFrame>
      <p:sp>
        <p:nvSpPr>
          <p:cNvPr id="21" name="타원 20"/>
          <p:cNvSpPr/>
          <p:nvPr/>
        </p:nvSpPr>
        <p:spPr>
          <a:xfrm>
            <a:off x="3505200" y="5295900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1</a:t>
            </a:r>
            <a:endParaRPr lang="ko-KR" altLang="en-US" sz="1300" dirty="0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3743039" y="5384800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타원 22"/>
          <p:cNvSpPr/>
          <p:nvPr/>
        </p:nvSpPr>
        <p:spPr>
          <a:xfrm>
            <a:off x="5562600" y="5829300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2</a:t>
            </a:r>
            <a:endParaRPr lang="ko-KR" altLang="en-US" sz="1300" dirty="0"/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5800439" y="5918200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타원 24"/>
          <p:cNvSpPr/>
          <p:nvPr/>
        </p:nvSpPr>
        <p:spPr>
          <a:xfrm>
            <a:off x="1190339" y="6438900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3</a:t>
            </a:r>
            <a:endParaRPr lang="ko-KR" altLang="en-US" sz="1300" dirty="0"/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428178" y="6527800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타원 26"/>
          <p:cNvSpPr/>
          <p:nvPr/>
        </p:nvSpPr>
        <p:spPr>
          <a:xfrm>
            <a:off x="4191000" y="9258300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4</a:t>
            </a:r>
            <a:endParaRPr lang="ko-KR" altLang="en-US" sz="1300" dirty="0"/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4428839" y="9347200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6098" y="2400300"/>
            <a:ext cx="8777386" cy="7239000"/>
          </a:xfrm>
          <a:prstGeom prst="rect">
            <a:avLst/>
          </a:prstGeom>
        </p:spPr>
      </p:pic>
      <p:sp>
        <p:nvSpPr>
          <p:cNvPr id="29" name="타원 28"/>
          <p:cNvSpPr/>
          <p:nvPr/>
        </p:nvSpPr>
        <p:spPr>
          <a:xfrm>
            <a:off x="3598720" y="5384800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1</a:t>
            </a:r>
            <a:endParaRPr lang="ko-KR" altLang="en-US" sz="1300" dirty="0"/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3836559" y="5473700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타원 30"/>
          <p:cNvSpPr/>
          <p:nvPr/>
        </p:nvSpPr>
        <p:spPr>
          <a:xfrm>
            <a:off x="5676900" y="5943084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2</a:t>
            </a:r>
            <a:endParaRPr lang="ko-KR" altLang="en-US" sz="1300" dirty="0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5914739" y="6031984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타원 32"/>
          <p:cNvSpPr/>
          <p:nvPr/>
        </p:nvSpPr>
        <p:spPr>
          <a:xfrm>
            <a:off x="1202468" y="6527284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3</a:t>
            </a:r>
            <a:endParaRPr lang="ko-KR" altLang="en-US" sz="1300" dirty="0"/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440307" y="6616184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타원 34"/>
          <p:cNvSpPr/>
          <p:nvPr/>
        </p:nvSpPr>
        <p:spPr>
          <a:xfrm>
            <a:off x="4200239" y="9375775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4</a:t>
            </a:r>
            <a:endParaRPr lang="ko-KR" altLang="en-US" sz="1300" dirty="0"/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4438078" y="9464675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19.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고객 센터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-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자주 찾는 질문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111755996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0698" y="2405415"/>
            <a:ext cx="8802786" cy="7082701"/>
          </a:xfrm>
          <a:prstGeom prst="rect">
            <a:avLst/>
          </a:prstGeom>
        </p:spPr>
      </p:pic>
      <p:sp>
        <p:nvSpPr>
          <p:cNvPr id="51" name="타원 50"/>
          <p:cNvSpPr/>
          <p:nvPr/>
        </p:nvSpPr>
        <p:spPr>
          <a:xfrm>
            <a:off x="3505200" y="5372100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1</a:t>
            </a:r>
            <a:endParaRPr lang="ko-KR" altLang="en-US" sz="1300" dirty="0"/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3743039" y="5461000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타원 56"/>
          <p:cNvSpPr/>
          <p:nvPr/>
        </p:nvSpPr>
        <p:spPr>
          <a:xfrm>
            <a:off x="5791200" y="5905500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2</a:t>
            </a:r>
            <a:endParaRPr lang="ko-KR" altLang="en-US" sz="1300" dirty="0"/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6029039" y="5994400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타원 58"/>
          <p:cNvSpPr/>
          <p:nvPr/>
        </p:nvSpPr>
        <p:spPr>
          <a:xfrm>
            <a:off x="1016398" y="6819900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3</a:t>
            </a:r>
            <a:endParaRPr lang="ko-KR" altLang="en-US" sz="1300" dirty="0"/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254237" y="6908800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타원 61"/>
          <p:cNvSpPr/>
          <p:nvPr/>
        </p:nvSpPr>
        <p:spPr>
          <a:xfrm>
            <a:off x="1046878" y="7658100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4</a:t>
            </a:r>
            <a:endParaRPr lang="ko-KR" altLang="en-US" sz="1300" dirty="0"/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284717" y="7747000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타원 63"/>
          <p:cNvSpPr/>
          <p:nvPr/>
        </p:nvSpPr>
        <p:spPr>
          <a:xfrm>
            <a:off x="4343400" y="9105900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5</a:t>
            </a:r>
            <a:endParaRPr lang="ko-KR" altLang="en-US" sz="1300" dirty="0"/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4581239" y="9194800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6" name="표 6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5438769"/>
              </p:ext>
            </p:extLst>
          </p:nvPr>
        </p:nvGraphicFramePr>
        <p:xfrm>
          <a:off x="10210801" y="2304520"/>
          <a:ext cx="7326085" cy="7903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list.web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고객 센터 </a:t>
                      </a: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1:1 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문의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회원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본인이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문의한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1:1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문의를 볼 수 있음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 각 페이지로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제목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내용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제목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또는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내용별로 키워드 검색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983614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  <a:r>
                        <a:rPr lang="ko-KR" altLang="en-US" dirty="0" err="1"/>
                        <a:t>미답변이</a:t>
                      </a:r>
                      <a:r>
                        <a:rPr lang="ko-KR" altLang="en-US" dirty="0"/>
                        <a:t> 상단으로 올라옴</a:t>
                      </a:r>
                      <a:endParaRPr lang="en-US" altLang="ko-KR" dirty="0"/>
                    </a:p>
                    <a:p>
                      <a:pPr latinLnBrk="1"/>
                      <a:r>
                        <a:rPr lang="en-US" altLang="ko-KR" baseline="0" dirty="0"/>
                        <a:t> </a:t>
                      </a:r>
                      <a:r>
                        <a:rPr lang="ko-KR" altLang="en-US" baseline="0" dirty="0"/>
                        <a:t>클릭 시 상세 내용으로 페이지 이동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latinLnBrk="1"/>
                      <a:r>
                        <a:rPr lang="ko-KR" altLang="en-US" dirty="0"/>
                        <a:t> 답변 완료가 하단으로 </a:t>
                      </a:r>
                      <a:r>
                        <a:rPr lang="ko-KR" altLang="en-US" dirty="0" err="1"/>
                        <a:t>내려감</a:t>
                      </a:r>
                      <a:endParaRPr lang="en-US" altLang="ko-KR" dirty="0"/>
                    </a:p>
                    <a:p>
                      <a:pPr latinLnBrk="1"/>
                      <a:r>
                        <a:rPr lang="en-US" altLang="ko-KR" baseline="0" dirty="0"/>
                        <a:t> </a:t>
                      </a:r>
                      <a:r>
                        <a:rPr lang="ko-KR" altLang="en-US" baseline="0" dirty="0"/>
                        <a:t>클릭 시 상세 내용으로 페이지 이동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문의 등록 페이지로 이동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043369"/>
                  </a:ext>
                </a:extLst>
              </a:tr>
            </a:tbl>
          </a:graphicData>
        </a:graphic>
      </p:graphicFrame>
      <p:sp>
        <p:nvSpPr>
          <p:cNvPr id="68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20.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고객 센터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- 1:1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문의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199020485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878" y="2897896"/>
            <a:ext cx="9078592" cy="6296904"/>
          </a:xfrm>
          <a:prstGeom prst="rect">
            <a:avLst/>
          </a:prstGeom>
        </p:spPr>
      </p:pic>
      <p:grpSp>
        <p:nvGrpSpPr>
          <p:cNvPr id="31" name="Group 6"/>
          <p:cNvGrpSpPr/>
          <p:nvPr/>
        </p:nvGrpSpPr>
        <p:grpSpPr>
          <a:xfrm>
            <a:off x="248776" y="3493106"/>
            <a:ext cx="524572" cy="488728"/>
            <a:chOff x="0" y="0"/>
            <a:chExt cx="812800" cy="812800"/>
          </a:xfrm>
        </p:grpSpPr>
        <p:sp>
          <p:nvSpPr>
            <p:cNvPr id="32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3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367438" y="35433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724170" y="37279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oup 6"/>
          <p:cNvGrpSpPr/>
          <p:nvPr/>
        </p:nvGrpSpPr>
        <p:grpSpPr>
          <a:xfrm>
            <a:off x="228600" y="4392378"/>
            <a:ext cx="524572" cy="488728"/>
            <a:chOff x="0" y="0"/>
            <a:chExt cx="812800" cy="812800"/>
          </a:xfrm>
        </p:grpSpPr>
        <p:sp>
          <p:nvSpPr>
            <p:cNvPr id="3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347262" y="4442572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703994" y="4627238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Group 6"/>
          <p:cNvGrpSpPr/>
          <p:nvPr/>
        </p:nvGrpSpPr>
        <p:grpSpPr>
          <a:xfrm>
            <a:off x="295981" y="6121720"/>
            <a:ext cx="524572" cy="488728"/>
            <a:chOff x="0" y="0"/>
            <a:chExt cx="812800" cy="812800"/>
          </a:xfrm>
        </p:grpSpPr>
        <p:sp>
          <p:nvSpPr>
            <p:cNvPr id="4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4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5" name="TextBox 44"/>
          <p:cNvSpPr txBox="1"/>
          <p:nvPr/>
        </p:nvSpPr>
        <p:spPr>
          <a:xfrm>
            <a:off x="414643" y="6171914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771375" y="6356580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Group 6"/>
          <p:cNvGrpSpPr/>
          <p:nvPr/>
        </p:nvGrpSpPr>
        <p:grpSpPr>
          <a:xfrm>
            <a:off x="273121" y="7597194"/>
            <a:ext cx="524572" cy="488728"/>
            <a:chOff x="0" y="0"/>
            <a:chExt cx="812800" cy="812800"/>
          </a:xfrm>
        </p:grpSpPr>
        <p:sp>
          <p:nvSpPr>
            <p:cNvPr id="48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9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0" name="TextBox 49"/>
          <p:cNvSpPr txBox="1"/>
          <p:nvPr/>
        </p:nvSpPr>
        <p:spPr>
          <a:xfrm>
            <a:off x="391783" y="764738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748515" y="7832054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Group 6"/>
          <p:cNvGrpSpPr/>
          <p:nvPr/>
        </p:nvGrpSpPr>
        <p:grpSpPr>
          <a:xfrm>
            <a:off x="3736461" y="8598506"/>
            <a:ext cx="524572" cy="488728"/>
            <a:chOff x="0" y="0"/>
            <a:chExt cx="812800" cy="812800"/>
          </a:xfrm>
        </p:grpSpPr>
        <p:sp>
          <p:nvSpPr>
            <p:cNvPr id="55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6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1" name="TextBox 60"/>
          <p:cNvSpPr txBox="1"/>
          <p:nvPr/>
        </p:nvSpPr>
        <p:spPr>
          <a:xfrm>
            <a:off x="3855123" y="86487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4211855" y="88333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8" name="Group 6"/>
          <p:cNvGrpSpPr/>
          <p:nvPr/>
        </p:nvGrpSpPr>
        <p:grpSpPr>
          <a:xfrm>
            <a:off x="6625190" y="8621890"/>
            <a:ext cx="524572" cy="488728"/>
            <a:chOff x="0" y="0"/>
            <a:chExt cx="812800" cy="812800"/>
          </a:xfrm>
        </p:grpSpPr>
        <p:sp>
          <p:nvSpPr>
            <p:cNvPr id="70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71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72" name="TextBox 71"/>
          <p:cNvSpPr txBox="1"/>
          <p:nvPr/>
        </p:nvSpPr>
        <p:spPr>
          <a:xfrm>
            <a:off x="6743852" y="8672084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6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>
            <a:off x="6250963" y="8865377"/>
            <a:ext cx="436106" cy="87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4" name="표 7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6535024"/>
              </p:ext>
            </p:extLst>
          </p:nvPr>
        </p:nvGraphicFramePr>
        <p:xfrm>
          <a:off x="10210801" y="2304520"/>
          <a:ext cx="7326085" cy="74394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writeForm.web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고객 센터 </a:t>
                      </a: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1:1</a:t>
                      </a:r>
                      <a:r>
                        <a:rPr lang="en-US" altLang="ko-KR" sz="3000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3000" baseline="0" dirty="0">
                          <a:latin typeface="맑은 고딕" panose="020B0503020000020004" pitchFamily="50" charset="-127"/>
                        </a:rPr>
                        <a:t>문의 등록 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회원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본인이 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1:1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문의 사항 등록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+mn-lt"/>
                        </a:rPr>
                        <a:t> </a:t>
                      </a:r>
                      <a:r>
                        <a:rPr lang="ko-KR" altLang="en-US" baseline="0" dirty="0">
                          <a:latin typeface="+mn-lt"/>
                        </a:rPr>
                        <a:t>문의할 제목 입력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카테고리 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7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가지 중에 선택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4127896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문의할 내용 입력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5916673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첨부 파일 입력 가능</a:t>
                      </a:r>
                      <a:endParaRPr lang="en-US" altLang="ko-KR" baseline="0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doc, </a:t>
                      </a:r>
                      <a:r>
                        <a:rPr lang="en-US" altLang="ko-KR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docx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xls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xlsx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en-US" altLang="ko-KR" sz="180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ppt.</a:t>
                      </a:r>
                      <a:r>
                        <a:rPr lang="en-US" altLang="ko-KR" sz="180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pptx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en-US" altLang="ko-KR" sz="180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pdf,</a:t>
                      </a:r>
                      <a:r>
                        <a:rPr lang="en-US" altLang="ko-KR" sz="180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hwp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r>
                        <a:rPr lang="en-US" altLang="ko-KR" sz="180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Jpg, gif,</a:t>
                      </a:r>
                      <a:r>
                        <a:rPr lang="en-US" altLang="ko-KR" sz="180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png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)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5679116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클릭 시 조건 충족 하면 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1:1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문의 등록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7803708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6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1:1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문의 목록 페이지로 이동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940988"/>
                  </a:ext>
                </a:extLst>
              </a:tr>
            </a:tbl>
          </a:graphicData>
        </a:graphic>
      </p:graphicFrame>
      <p:sp>
        <p:nvSpPr>
          <p:cNvPr id="75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21.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고객 센터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- 1:1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문의 등록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71115907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1595451"/>
              </p:ext>
            </p:extLst>
          </p:nvPr>
        </p:nvGraphicFramePr>
        <p:xfrm>
          <a:off x="10210801" y="2304520"/>
          <a:ext cx="7326085" cy="50737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/front/center/board/introduce/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index.web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소개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3172464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baseline="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baseline="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Bravo My Life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회사 소개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2600" y="2476500"/>
            <a:ext cx="5873298" cy="6758611"/>
          </a:xfrm>
          <a:prstGeom prst="rect">
            <a:avLst/>
          </a:prstGeom>
        </p:spPr>
      </p:pic>
      <p:sp>
        <p:nvSpPr>
          <p:cNvPr id="26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22.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소개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pSp>
        <p:nvGrpSpPr>
          <p:cNvPr id="12" name="Group 6"/>
          <p:cNvGrpSpPr/>
          <p:nvPr/>
        </p:nvGrpSpPr>
        <p:grpSpPr>
          <a:xfrm>
            <a:off x="1185977" y="6160106"/>
            <a:ext cx="524572" cy="488728"/>
            <a:chOff x="0" y="0"/>
            <a:chExt cx="812800" cy="812800"/>
          </a:xfrm>
        </p:grpSpPr>
        <p:sp>
          <p:nvSpPr>
            <p:cNvPr id="1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4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1304639" y="62103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1661371" y="63949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448901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4639" y="2769304"/>
            <a:ext cx="8481201" cy="5117396"/>
          </a:xfrm>
          <a:prstGeom prst="rect">
            <a:avLst/>
          </a:prstGeom>
        </p:spPr>
      </p:pic>
      <p:sp>
        <p:nvSpPr>
          <p:cNvPr id="12" name="원호 11">
            <a:extLst>
              <a:ext uri="{FF2B5EF4-FFF2-40B4-BE49-F238E27FC236}">
                <a16:creationId xmlns:a16="http://schemas.microsoft.com/office/drawing/2014/main" id="{347DD1C2-807E-0036-3183-22442B673054}"/>
              </a:ext>
            </a:extLst>
          </p:cNvPr>
          <p:cNvSpPr/>
          <p:nvPr/>
        </p:nvSpPr>
        <p:spPr>
          <a:xfrm rot="13999673">
            <a:off x="987848" y="4206800"/>
            <a:ext cx="5135682" cy="4662167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Group 6"/>
          <p:cNvGrpSpPr/>
          <p:nvPr/>
        </p:nvGrpSpPr>
        <p:grpSpPr>
          <a:xfrm>
            <a:off x="214568" y="6083906"/>
            <a:ext cx="524572" cy="488728"/>
            <a:chOff x="0" y="0"/>
            <a:chExt cx="812800" cy="812800"/>
          </a:xfrm>
        </p:grpSpPr>
        <p:sp>
          <p:nvSpPr>
            <p:cNvPr id="14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5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333230" y="61341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628791" y="6340132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3510069"/>
              </p:ext>
            </p:extLst>
          </p:nvPr>
        </p:nvGraphicFramePr>
        <p:xfrm>
          <a:off x="10210801" y="2304520"/>
          <a:ext cx="7326085" cy="6144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myPage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err="1">
                          <a:latin typeface="맑은 고딕" panose="020B0503020000020004" pitchFamily="50" charset="-127"/>
                        </a:rPr>
                        <a:t>마이페이지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 메인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로그인 시에만 </a:t>
                      </a: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마이페이지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마이페이지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메인에서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각 서브 페이지로 이동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회원의 이름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포인트의 정보를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DB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에서 불러옴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baseline="0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최근 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30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일 내에 진행 중인 주문 정보 확인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</a:tbl>
          </a:graphicData>
        </a:graphic>
      </p:graphicFrame>
      <p:sp>
        <p:nvSpPr>
          <p:cNvPr id="35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23.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마이페이지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0739" y="4283127"/>
            <a:ext cx="4980861" cy="2064930"/>
          </a:xfrm>
          <a:prstGeom prst="rect">
            <a:avLst/>
          </a:prstGeom>
        </p:spPr>
      </p:pic>
      <p:grpSp>
        <p:nvGrpSpPr>
          <p:cNvPr id="24" name="Group 6"/>
          <p:cNvGrpSpPr/>
          <p:nvPr/>
        </p:nvGrpSpPr>
        <p:grpSpPr>
          <a:xfrm>
            <a:off x="3157938" y="4331306"/>
            <a:ext cx="524572" cy="488728"/>
            <a:chOff x="0" y="0"/>
            <a:chExt cx="812800" cy="812800"/>
          </a:xfrm>
        </p:grpSpPr>
        <p:sp>
          <p:nvSpPr>
            <p:cNvPr id="25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6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3276600" y="43815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3572161" y="4610100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6"/>
          <p:cNvGrpSpPr/>
          <p:nvPr/>
        </p:nvGrpSpPr>
        <p:grpSpPr>
          <a:xfrm>
            <a:off x="3167746" y="5145826"/>
            <a:ext cx="524572" cy="488728"/>
            <a:chOff x="0" y="0"/>
            <a:chExt cx="812800" cy="812800"/>
          </a:xfrm>
        </p:grpSpPr>
        <p:sp>
          <p:nvSpPr>
            <p:cNvPr id="30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1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3286408" y="519602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3581969" y="5402052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657548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9960637"/>
              </p:ext>
            </p:extLst>
          </p:nvPr>
        </p:nvGraphicFramePr>
        <p:xfrm>
          <a:off x="10210801" y="2304520"/>
          <a:ext cx="7326085" cy="51121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/front/member/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modifyForm.web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개인 정보 확인 </a:t>
                      </a: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/</a:t>
                      </a:r>
                      <a:r>
                        <a:rPr lang="en-US" altLang="ko-KR" sz="3000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3000" baseline="0" dirty="0">
                          <a:latin typeface="맑은 고딕" panose="020B0503020000020004" pitchFamily="50" charset="-127"/>
                        </a:rPr>
                        <a:t>수정 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마이페이지에서 개인 정보 확인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수정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+mn-lt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+mn-lt"/>
                        </a:rPr>
                        <a:t>이메일</a:t>
                      </a:r>
                      <a:r>
                        <a:rPr lang="en-US" altLang="ko-KR" dirty="0">
                          <a:latin typeface="+mn-lt"/>
                        </a:rPr>
                        <a:t>, </a:t>
                      </a:r>
                      <a:r>
                        <a:rPr lang="ko-KR" altLang="en-US" dirty="0">
                          <a:latin typeface="+mn-lt"/>
                        </a:rPr>
                        <a:t>성명</a:t>
                      </a:r>
                      <a:r>
                        <a:rPr lang="en-US" altLang="ko-KR" dirty="0">
                          <a:latin typeface="+mn-lt"/>
                        </a:rPr>
                        <a:t>, </a:t>
                      </a:r>
                      <a:r>
                        <a:rPr lang="ko-KR" altLang="en-US" dirty="0">
                          <a:latin typeface="+mn-lt"/>
                        </a:rPr>
                        <a:t>성별</a:t>
                      </a:r>
                      <a:r>
                        <a:rPr lang="en-US" altLang="ko-KR" dirty="0">
                          <a:latin typeface="+mn-lt"/>
                        </a:rPr>
                        <a:t>, </a:t>
                      </a:r>
                      <a:r>
                        <a:rPr lang="ko-KR" altLang="en-US" dirty="0">
                          <a:latin typeface="+mn-lt"/>
                        </a:rPr>
                        <a:t>연락처</a:t>
                      </a:r>
                      <a:r>
                        <a:rPr lang="en-US" altLang="ko-KR" dirty="0">
                          <a:latin typeface="+mn-lt"/>
                        </a:rPr>
                        <a:t>, </a:t>
                      </a:r>
                      <a:r>
                        <a:rPr lang="ko-KR" altLang="en-US" dirty="0">
                          <a:latin typeface="+mn-lt"/>
                        </a:rPr>
                        <a:t>주소</a:t>
                      </a:r>
                      <a:r>
                        <a:rPr lang="en-US" altLang="ko-KR" dirty="0">
                          <a:latin typeface="+mn-lt"/>
                        </a:rPr>
                        <a:t>, </a:t>
                      </a:r>
                      <a:r>
                        <a:rPr lang="ko-KR" altLang="en-US" dirty="0">
                          <a:latin typeface="+mn-lt"/>
                        </a:rPr>
                        <a:t>마케팅 수신 동의 변경 가능</a:t>
                      </a:r>
                      <a:endParaRPr lang="en-US" altLang="ko-KR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DB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에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update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하여 값이 수정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</a:tbl>
          </a:graphicData>
        </a:graphic>
      </p:graphicFrame>
      <p:pic>
        <p:nvPicPr>
          <p:cNvPr id="34" name="그림 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2601" y="2572201"/>
            <a:ext cx="7992590" cy="6830378"/>
          </a:xfrm>
          <a:prstGeom prst="rect">
            <a:avLst/>
          </a:prstGeom>
        </p:spPr>
      </p:pic>
      <p:grpSp>
        <p:nvGrpSpPr>
          <p:cNvPr id="35" name="Group 6"/>
          <p:cNvGrpSpPr/>
          <p:nvPr/>
        </p:nvGrpSpPr>
        <p:grpSpPr>
          <a:xfrm>
            <a:off x="1710138" y="8598506"/>
            <a:ext cx="524572" cy="488728"/>
            <a:chOff x="0" y="0"/>
            <a:chExt cx="812800" cy="812800"/>
          </a:xfrm>
        </p:grpSpPr>
        <p:sp>
          <p:nvSpPr>
            <p:cNvPr id="36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7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1828800" y="86487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2124361" y="8877300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원호 39">
            <a:extLst>
              <a:ext uri="{FF2B5EF4-FFF2-40B4-BE49-F238E27FC236}">
                <a16:creationId xmlns:a16="http://schemas.microsoft.com/office/drawing/2014/main" id="{347DD1C2-807E-0036-3183-22442B673054}"/>
              </a:ext>
            </a:extLst>
          </p:cNvPr>
          <p:cNvSpPr/>
          <p:nvPr/>
        </p:nvSpPr>
        <p:spPr>
          <a:xfrm rot="13999673">
            <a:off x="1421020" y="3238896"/>
            <a:ext cx="6634952" cy="6353614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1" name="Group 6"/>
          <p:cNvGrpSpPr/>
          <p:nvPr/>
        </p:nvGrpSpPr>
        <p:grpSpPr>
          <a:xfrm>
            <a:off x="642541" y="5855306"/>
            <a:ext cx="524572" cy="488728"/>
            <a:chOff x="0" y="0"/>
            <a:chExt cx="812800" cy="812800"/>
          </a:xfrm>
        </p:grpSpPr>
        <p:sp>
          <p:nvSpPr>
            <p:cNvPr id="42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3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761203" y="59055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990600" y="6111532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24.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마이페이지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개인 정보 확인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/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수정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239809670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6925" y="3383562"/>
            <a:ext cx="5617902" cy="498930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pSp>
        <p:nvGrpSpPr>
          <p:cNvPr id="35" name="Group 6"/>
          <p:cNvGrpSpPr/>
          <p:nvPr/>
        </p:nvGrpSpPr>
        <p:grpSpPr>
          <a:xfrm>
            <a:off x="7312362" y="6769706"/>
            <a:ext cx="524572" cy="488728"/>
            <a:chOff x="0" y="0"/>
            <a:chExt cx="812800" cy="812800"/>
          </a:xfrm>
        </p:grpSpPr>
        <p:sp>
          <p:nvSpPr>
            <p:cNvPr id="36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7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7431024" y="68199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>
            <a:off x="6937244" y="7025932"/>
            <a:ext cx="424297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Group 6"/>
          <p:cNvGrpSpPr/>
          <p:nvPr/>
        </p:nvGrpSpPr>
        <p:grpSpPr>
          <a:xfrm>
            <a:off x="1727870" y="6769706"/>
            <a:ext cx="524572" cy="488728"/>
            <a:chOff x="0" y="0"/>
            <a:chExt cx="812800" cy="812800"/>
          </a:xfrm>
        </p:grpSpPr>
        <p:sp>
          <p:nvSpPr>
            <p:cNvPr id="42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3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1846532" y="68199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2075929" y="7025932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6"/>
          <p:cNvGrpSpPr/>
          <p:nvPr/>
        </p:nvGrpSpPr>
        <p:grpSpPr>
          <a:xfrm>
            <a:off x="1727870" y="4433895"/>
            <a:ext cx="524572" cy="488728"/>
            <a:chOff x="0" y="0"/>
            <a:chExt cx="812800" cy="812800"/>
          </a:xfrm>
        </p:grpSpPr>
        <p:sp>
          <p:nvSpPr>
            <p:cNvPr id="25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6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1846532" y="4484089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2075929" y="4690121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6"/>
          <p:cNvGrpSpPr/>
          <p:nvPr/>
        </p:nvGrpSpPr>
        <p:grpSpPr>
          <a:xfrm>
            <a:off x="1727870" y="5600514"/>
            <a:ext cx="524572" cy="488728"/>
            <a:chOff x="0" y="0"/>
            <a:chExt cx="812800" cy="812800"/>
          </a:xfrm>
        </p:grpSpPr>
        <p:sp>
          <p:nvSpPr>
            <p:cNvPr id="30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1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1846532" y="565070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2203264" y="5524500"/>
            <a:ext cx="463736" cy="22860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2166257" y="5926936"/>
            <a:ext cx="448100" cy="32504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4" name="표 5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1555972"/>
              </p:ext>
            </p:extLst>
          </p:nvPr>
        </p:nvGraphicFramePr>
        <p:xfrm>
          <a:off x="10210801" y="2304520"/>
          <a:ext cx="7326085" cy="72943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/front/member/passwd/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modifyForm.web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비밀번호 변경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마이페이지에서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회원 본인이 비밀번호 변경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입력한 값과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DB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에 저장 되어 있는 비밀번호가 같은지 확인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입력한 신규 비밀번호와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신규 비밀번호 확인이 같은지 확인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클릭 시 입력한 정보 초기화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클릭 시 위에 조건이 맞으면 비밀번호 수정 완료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4801888"/>
                  </a:ext>
                </a:extLst>
              </a:tr>
            </a:tbl>
          </a:graphicData>
        </a:graphic>
      </p:graphicFrame>
      <p:sp>
        <p:nvSpPr>
          <p:cNvPr id="57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25.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마이페이지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비밀번호 변경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344725320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54" name="표 5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9765417"/>
              </p:ext>
            </p:extLst>
          </p:nvPr>
        </p:nvGraphicFramePr>
        <p:xfrm>
          <a:off x="10210801" y="2304520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myPageNotice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list.web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문의 이력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마이페이지에서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문의 이력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제목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내용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제목 또는 내용별로 키워드 검색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/>
                        <a:t> </a:t>
                      </a:r>
                      <a:r>
                        <a:rPr lang="ko-KR" altLang="en-US" dirty="0" err="1"/>
                        <a:t>미답변이</a:t>
                      </a:r>
                      <a:r>
                        <a:rPr lang="ko-KR" altLang="en-US" dirty="0"/>
                        <a:t> 상단</a:t>
                      </a:r>
                      <a:r>
                        <a:rPr lang="en-US" altLang="ko-KR" dirty="0"/>
                        <a:t>,</a:t>
                      </a:r>
                      <a:r>
                        <a:rPr lang="en-US" altLang="ko-KR" baseline="0" dirty="0"/>
                        <a:t> </a:t>
                      </a:r>
                      <a:r>
                        <a:rPr lang="ko-KR" altLang="en-US" baseline="0" dirty="0"/>
                        <a:t>답변 완료가 하단으로 표시</a:t>
                      </a:r>
                      <a:endParaRPr lang="en-US" altLang="ko-KR" dirty="0"/>
                    </a:p>
                    <a:p>
                      <a:pPr latinLnBrk="1"/>
                      <a:r>
                        <a:rPr lang="en-US" altLang="ko-KR" baseline="0" dirty="0"/>
                        <a:t> </a:t>
                      </a:r>
                      <a:r>
                        <a:rPr lang="ko-KR" altLang="en-US" baseline="0" dirty="0"/>
                        <a:t>클릭 시 상세 내용으로 페이지 이동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latinLnBrk="1"/>
                      <a:r>
                        <a:rPr lang="ko-KR" altLang="en-US" dirty="0"/>
                        <a:t> 문의 이력 </a:t>
                      </a:r>
                      <a:r>
                        <a:rPr lang="en-US" altLang="ko-KR" dirty="0"/>
                        <a:t>10</a:t>
                      </a:r>
                      <a:r>
                        <a:rPr lang="ko-KR" altLang="en-US" dirty="0"/>
                        <a:t>개씩 페이지 보기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문의 등록 페이지로 이동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4801888"/>
                  </a:ext>
                </a:extLst>
              </a:tr>
            </a:tbl>
          </a:graphicData>
        </a:graphic>
      </p:graphicFrame>
      <p:sp>
        <p:nvSpPr>
          <p:cNvPr id="34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26.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마이페이지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문의 이력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3390900"/>
            <a:ext cx="8192261" cy="5039577"/>
          </a:xfrm>
          <a:prstGeom prst="rect">
            <a:avLst/>
          </a:prstGeom>
        </p:spPr>
      </p:pic>
      <p:grpSp>
        <p:nvGrpSpPr>
          <p:cNvPr id="40" name="Group 6"/>
          <p:cNvGrpSpPr/>
          <p:nvPr/>
        </p:nvGrpSpPr>
        <p:grpSpPr>
          <a:xfrm>
            <a:off x="5366941" y="4371902"/>
            <a:ext cx="524572" cy="488728"/>
            <a:chOff x="0" y="0"/>
            <a:chExt cx="812800" cy="812800"/>
          </a:xfrm>
        </p:grpSpPr>
        <p:sp>
          <p:nvSpPr>
            <p:cNvPr id="46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7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5485603" y="4422096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5715000" y="4628128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Group 6"/>
          <p:cNvGrpSpPr/>
          <p:nvPr/>
        </p:nvGrpSpPr>
        <p:grpSpPr>
          <a:xfrm>
            <a:off x="748438" y="5344474"/>
            <a:ext cx="524572" cy="488728"/>
            <a:chOff x="0" y="0"/>
            <a:chExt cx="812800" cy="812800"/>
          </a:xfrm>
        </p:grpSpPr>
        <p:sp>
          <p:nvSpPr>
            <p:cNvPr id="52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3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5" name="TextBox 54"/>
          <p:cNvSpPr txBox="1"/>
          <p:nvPr/>
        </p:nvSpPr>
        <p:spPr>
          <a:xfrm>
            <a:off x="867100" y="5394668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096497" y="5600700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Group 6"/>
          <p:cNvGrpSpPr/>
          <p:nvPr/>
        </p:nvGrpSpPr>
        <p:grpSpPr>
          <a:xfrm>
            <a:off x="3615138" y="7074506"/>
            <a:ext cx="524572" cy="488728"/>
            <a:chOff x="0" y="0"/>
            <a:chExt cx="812800" cy="812800"/>
          </a:xfrm>
        </p:grpSpPr>
        <p:sp>
          <p:nvSpPr>
            <p:cNvPr id="58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9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0" name="TextBox 59"/>
          <p:cNvSpPr txBox="1"/>
          <p:nvPr/>
        </p:nvSpPr>
        <p:spPr>
          <a:xfrm>
            <a:off x="3733800" y="71247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3963197" y="7330732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2" name="Group 6"/>
          <p:cNvGrpSpPr/>
          <p:nvPr/>
        </p:nvGrpSpPr>
        <p:grpSpPr>
          <a:xfrm>
            <a:off x="3932714" y="7629745"/>
            <a:ext cx="524572" cy="488728"/>
            <a:chOff x="0" y="0"/>
            <a:chExt cx="812800" cy="812800"/>
          </a:xfrm>
        </p:grpSpPr>
        <p:sp>
          <p:nvSpPr>
            <p:cNvPr id="6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64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5" name="TextBox 64"/>
          <p:cNvSpPr txBox="1"/>
          <p:nvPr/>
        </p:nvSpPr>
        <p:spPr>
          <a:xfrm>
            <a:off x="4051376" y="7679939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4280773" y="7885971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004798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그림 4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2066" y="2569962"/>
            <a:ext cx="8452452" cy="651268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66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27.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마이페이지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포인트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pSp>
        <p:nvGrpSpPr>
          <p:cNvPr id="27" name="Group 6"/>
          <p:cNvGrpSpPr/>
          <p:nvPr/>
        </p:nvGrpSpPr>
        <p:grpSpPr>
          <a:xfrm>
            <a:off x="684468" y="2807306"/>
            <a:ext cx="524572" cy="488728"/>
            <a:chOff x="0" y="0"/>
            <a:chExt cx="812800" cy="812800"/>
          </a:xfrm>
        </p:grpSpPr>
        <p:sp>
          <p:nvSpPr>
            <p:cNvPr id="28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9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803130" y="28575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032527" y="3063532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Group 6"/>
          <p:cNvGrpSpPr/>
          <p:nvPr/>
        </p:nvGrpSpPr>
        <p:grpSpPr>
          <a:xfrm>
            <a:off x="607357" y="4872234"/>
            <a:ext cx="524572" cy="488728"/>
            <a:chOff x="0" y="0"/>
            <a:chExt cx="812800" cy="812800"/>
          </a:xfrm>
        </p:grpSpPr>
        <p:sp>
          <p:nvSpPr>
            <p:cNvPr id="3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5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726019" y="4922428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955416" y="5128460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6"/>
          <p:cNvGrpSpPr/>
          <p:nvPr/>
        </p:nvGrpSpPr>
        <p:grpSpPr>
          <a:xfrm>
            <a:off x="8568138" y="3721706"/>
            <a:ext cx="524572" cy="488728"/>
            <a:chOff x="0" y="0"/>
            <a:chExt cx="812800" cy="812800"/>
          </a:xfrm>
        </p:grpSpPr>
        <p:sp>
          <p:nvSpPr>
            <p:cNvPr id="39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1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2" name="TextBox 41"/>
          <p:cNvSpPr txBox="1"/>
          <p:nvPr/>
        </p:nvSpPr>
        <p:spPr>
          <a:xfrm>
            <a:off x="8686800" y="37719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6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8844495" y="4053361"/>
            <a:ext cx="14402" cy="414534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oup 6"/>
          <p:cNvGrpSpPr/>
          <p:nvPr/>
        </p:nvGrpSpPr>
        <p:grpSpPr>
          <a:xfrm>
            <a:off x="7597591" y="3733976"/>
            <a:ext cx="524572" cy="488728"/>
            <a:chOff x="0" y="0"/>
            <a:chExt cx="812800" cy="812800"/>
          </a:xfrm>
        </p:grpSpPr>
        <p:sp>
          <p:nvSpPr>
            <p:cNvPr id="45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1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6" name="TextBox 55"/>
          <p:cNvSpPr txBox="1"/>
          <p:nvPr/>
        </p:nvSpPr>
        <p:spPr>
          <a:xfrm>
            <a:off x="7716253" y="378417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7873948" y="4065631"/>
            <a:ext cx="14402" cy="414534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6"/>
          <p:cNvGrpSpPr/>
          <p:nvPr/>
        </p:nvGrpSpPr>
        <p:grpSpPr>
          <a:xfrm>
            <a:off x="6501287" y="3721706"/>
            <a:ext cx="524572" cy="488728"/>
            <a:chOff x="0" y="0"/>
            <a:chExt cx="812800" cy="812800"/>
          </a:xfrm>
        </p:grpSpPr>
        <p:sp>
          <p:nvSpPr>
            <p:cNvPr id="59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60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7" name="TextBox 66"/>
          <p:cNvSpPr txBox="1"/>
          <p:nvPr/>
        </p:nvSpPr>
        <p:spPr>
          <a:xfrm>
            <a:off x="6619949" y="37719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6777644" y="4053361"/>
            <a:ext cx="14402" cy="414534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9" name="Group 6"/>
          <p:cNvGrpSpPr/>
          <p:nvPr/>
        </p:nvGrpSpPr>
        <p:grpSpPr>
          <a:xfrm>
            <a:off x="5291550" y="3732432"/>
            <a:ext cx="524572" cy="488728"/>
            <a:chOff x="0" y="0"/>
            <a:chExt cx="812800" cy="812800"/>
          </a:xfrm>
        </p:grpSpPr>
        <p:sp>
          <p:nvSpPr>
            <p:cNvPr id="70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71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72" name="TextBox 71"/>
          <p:cNvSpPr txBox="1"/>
          <p:nvPr/>
        </p:nvSpPr>
        <p:spPr>
          <a:xfrm>
            <a:off x="5410212" y="3782626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5567907" y="4064087"/>
            <a:ext cx="14402" cy="414534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4" name="표 7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9496918"/>
              </p:ext>
            </p:extLst>
          </p:nvPr>
        </p:nvGraphicFramePr>
        <p:xfrm>
          <a:off x="10210801" y="2304520"/>
          <a:ext cx="7326085" cy="7287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/front/buy/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pointHistory.web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포인트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마이페이지에서 총 적립된 포인트 이력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포인트 이력 날짜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상품 수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총 포인트 확인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이미지 클릭 시 상품 상세 페이지로 이동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4127896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구매한 상품의 총 수량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5916673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상품 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1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개의 포인트 적립금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5679116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상품 전체의 합계 포인트 적립금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7803708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6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상품의 적립일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9409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147981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54" name="표 5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4089975"/>
              </p:ext>
            </p:extLst>
          </p:nvPr>
        </p:nvGraphicFramePr>
        <p:xfrm>
          <a:off x="10210801" y="2304520"/>
          <a:ext cx="7326085" cy="63009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/front/member/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surveyModifyForm.web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마이 페이지 맞춤 건강 결과 조회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마이페이지에서 맞춤 건강 설문지 결과표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dirty="0"/>
                        <a:t>수정 된 날짜 확인 가능</a:t>
                      </a: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전체 추천 상품 일괄로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장바구니에 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맞춤 건강 추천 설문지 페이지로 이동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새로 한 설문지 결과표로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update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2476500"/>
            <a:ext cx="7388122" cy="7251751"/>
          </a:xfrm>
          <a:prstGeom prst="rect">
            <a:avLst/>
          </a:prstGeom>
        </p:spPr>
      </p:pic>
      <p:grpSp>
        <p:nvGrpSpPr>
          <p:cNvPr id="34" name="Group 6"/>
          <p:cNvGrpSpPr/>
          <p:nvPr/>
        </p:nvGrpSpPr>
        <p:grpSpPr>
          <a:xfrm>
            <a:off x="2319738" y="8827106"/>
            <a:ext cx="524572" cy="488728"/>
            <a:chOff x="0" y="0"/>
            <a:chExt cx="812800" cy="812800"/>
          </a:xfrm>
        </p:grpSpPr>
        <p:sp>
          <p:nvSpPr>
            <p:cNvPr id="40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6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2438400" y="88773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2667797" y="9083332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Group 6"/>
          <p:cNvGrpSpPr/>
          <p:nvPr/>
        </p:nvGrpSpPr>
        <p:grpSpPr>
          <a:xfrm>
            <a:off x="2346057" y="9325238"/>
            <a:ext cx="524572" cy="488728"/>
            <a:chOff x="0" y="0"/>
            <a:chExt cx="812800" cy="812800"/>
          </a:xfrm>
        </p:grpSpPr>
        <p:sp>
          <p:nvSpPr>
            <p:cNvPr id="50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2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3" name="TextBox 52"/>
          <p:cNvSpPr txBox="1"/>
          <p:nvPr/>
        </p:nvSpPr>
        <p:spPr>
          <a:xfrm>
            <a:off x="2464719" y="9375432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2694116" y="9581464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" name="Group 6"/>
          <p:cNvGrpSpPr/>
          <p:nvPr/>
        </p:nvGrpSpPr>
        <p:grpSpPr>
          <a:xfrm>
            <a:off x="2462085" y="2624586"/>
            <a:ext cx="524572" cy="488728"/>
            <a:chOff x="0" y="0"/>
            <a:chExt cx="812800" cy="812800"/>
          </a:xfrm>
        </p:grpSpPr>
        <p:sp>
          <p:nvSpPr>
            <p:cNvPr id="62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63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4" name="TextBox 63"/>
          <p:cNvSpPr txBox="1"/>
          <p:nvPr/>
        </p:nvSpPr>
        <p:spPr>
          <a:xfrm>
            <a:off x="2580747" y="267478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2810144" y="2880812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28.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마이페이지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결과 조회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36163776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3" name="AutoShape 3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368800" cy="38771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1.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개요 및 선정 배경 </a:t>
              </a:r>
              <a:endPara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endParaRP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781800" y="3543300"/>
            <a:ext cx="4466263" cy="4466263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76200" y="-85725"/>
              <a:ext cx="660400" cy="8223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00"/>
                </a:lnSpc>
              </a:pPr>
              <a:endParaRPr dirty="0">
                <a:latin typeface="맑은 고딕" panose="020B0503020000020004" pitchFamily="50" charset="-127"/>
              </a:endParaRP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034904" y="3543299"/>
            <a:ext cx="4466263" cy="4466263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76200" y="-85725"/>
              <a:ext cx="660400" cy="8223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00"/>
                </a:lnSpc>
              </a:pPr>
              <a:endParaRPr dirty="0">
                <a:latin typeface="맑은 고딕" panose="020B0503020000020004" pitchFamily="50" charset="-127"/>
              </a:endParaRPr>
            </a:p>
          </p:txBody>
        </p:sp>
      </p:grpSp>
      <p:sp>
        <p:nvSpPr>
          <p:cNvPr id="13" name="Freeform 13"/>
          <p:cNvSpPr/>
          <p:nvPr/>
        </p:nvSpPr>
        <p:spPr>
          <a:xfrm>
            <a:off x="12524413" y="3543300"/>
            <a:ext cx="4466263" cy="4466263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3B8AFF"/>
          </a:solidFill>
        </p:spPr>
      </p:sp>
      <p:grpSp>
        <p:nvGrpSpPr>
          <p:cNvPr id="15" name="Group 15"/>
          <p:cNvGrpSpPr/>
          <p:nvPr/>
        </p:nvGrpSpPr>
        <p:grpSpPr>
          <a:xfrm rot="5429157">
            <a:off x="5932434" y="5593513"/>
            <a:ext cx="418099" cy="365837"/>
            <a:chOff x="0" y="0"/>
            <a:chExt cx="812800" cy="7112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3B8AFF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127000" y="168275"/>
              <a:ext cx="558800" cy="492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00"/>
                </a:lnSpc>
              </a:pPr>
              <a:endParaRPr dirty="0">
                <a:latin typeface="맑은 고딕" panose="020B0503020000020004" pitchFamily="50" charset="-127"/>
              </a:endParaRP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7268978" y="4798848"/>
            <a:ext cx="3491906" cy="2302570"/>
            <a:chOff x="0" y="-76200"/>
            <a:chExt cx="4655875" cy="3070095"/>
          </a:xfrm>
        </p:grpSpPr>
        <p:sp>
          <p:nvSpPr>
            <p:cNvPr id="19" name="TextBox 19"/>
            <p:cNvSpPr txBox="1"/>
            <p:nvPr/>
          </p:nvSpPr>
          <p:spPr>
            <a:xfrm>
              <a:off x="724845" y="-76200"/>
              <a:ext cx="3201574" cy="87263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5599"/>
                </a:lnSpc>
              </a:pPr>
              <a:r>
                <a:rPr lang="ko-KR" altLang="en-US" sz="3999" b="1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Noto Sans Bold"/>
                  <a:sym typeface="Noto Sans Bold"/>
                </a:rPr>
                <a:t>불법 판매</a:t>
              </a:r>
              <a:endParaRPr lang="en-US" sz="3999" b="1" dirty="0">
                <a:solidFill>
                  <a:srgbClr val="FFFFFF"/>
                </a:solidFill>
                <a:latin typeface="+mj-ea"/>
                <a:ea typeface="+mj-ea"/>
                <a:cs typeface="Noto Sans Bold"/>
                <a:sym typeface="Noto Sans Bold"/>
              </a:endParaRP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1147234"/>
              <a:ext cx="4655875" cy="18466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59"/>
                </a:lnSpc>
              </a:pPr>
              <a:r>
                <a:rPr lang="ko-KR" altLang="en-US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노령층을 속여 허가 받지 않은 사업자들이 각종 불법 건강기능식품을 허위 광고로 강매하는 사기가 빈번하게 발생</a:t>
              </a:r>
              <a:endParaRPr lang="en-US" sz="1899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"/>
                <a:sym typeface="Noto Sans"/>
              </a:endParaRP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522082" y="4798848"/>
            <a:ext cx="3491906" cy="1956319"/>
            <a:chOff x="0" y="-76200"/>
            <a:chExt cx="4655875" cy="2608427"/>
          </a:xfrm>
        </p:grpSpPr>
        <p:sp>
          <p:nvSpPr>
            <p:cNvPr id="22" name="TextBox 22"/>
            <p:cNvSpPr txBox="1"/>
            <p:nvPr/>
          </p:nvSpPr>
          <p:spPr>
            <a:xfrm>
              <a:off x="1037673" y="-76200"/>
              <a:ext cx="2492474" cy="8726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599"/>
                </a:lnSpc>
              </a:pPr>
              <a:r>
                <a:rPr lang="ko-KR" altLang="en-US" sz="3999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Noto Sans Bold"/>
                  <a:sym typeface="Noto Sans Bold"/>
                </a:rPr>
                <a:t>노령화</a:t>
              </a:r>
              <a:endParaRPr lang="en-US" sz="3999" b="1" dirty="0">
                <a:solidFill>
                  <a:schemeClr val="bg1"/>
                </a:solidFill>
                <a:latin typeface="+mj-ea"/>
                <a:ea typeface="+mj-ea"/>
                <a:cs typeface="Noto Sans Bold"/>
                <a:sym typeface="Noto Sans Bold"/>
              </a:endParaRP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1147231"/>
              <a:ext cx="4655875" cy="13849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59"/>
                </a:lnSpc>
              </a:pPr>
              <a:r>
                <a:rPr lang="en-US" altLang="ko-KR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25</a:t>
              </a:r>
              <a:r>
                <a:rPr lang="ko-KR" altLang="en-US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년을 기점으로 전체 인구의 </a:t>
              </a:r>
              <a:r>
                <a:rPr lang="en-US" altLang="ko-KR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20.6%</a:t>
              </a:r>
              <a:r>
                <a:rPr lang="ko-KR" altLang="en-US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가 </a:t>
              </a:r>
              <a:r>
                <a:rPr lang="en-US" altLang="ko-KR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65</a:t>
              </a:r>
              <a:r>
                <a:rPr lang="ko-KR" altLang="en-US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세 이상인 </a:t>
              </a:r>
              <a:r>
                <a:rPr lang="ko-KR" altLang="en-US" b="1" dirty="0" err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초고령화</a:t>
              </a:r>
              <a:r>
                <a:rPr lang="ko-KR" altLang="en-US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사회로 진입</a:t>
              </a:r>
              <a:endParaRPr lang="en-US" sz="1899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"/>
                <a:sym typeface="Noto Sans"/>
              </a:endParaRP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2841020" y="4733988"/>
            <a:ext cx="3833048" cy="2367429"/>
            <a:chOff x="-228639" y="-162680"/>
            <a:chExt cx="5110731" cy="3156577"/>
          </a:xfrm>
        </p:grpSpPr>
        <p:sp>
          <p:nvSpPr>
            <p:cNvPr id="25" name="TextBox 25"/>
            <p:cNvSpPr txBox="1"/>
            <p:nvPr/>
          </p:nvSpPr>
          <p:spPr>
            <a:xfrm>
              <a:off x="-228639" y="-162680"/>
              <a:ext cx="5110731" cy="87263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5599"/>
                </a:lnSpc>
              </a:pPr>
              <a:r>
                <a:rPr lang="ko-KR" altLang="en-US" sz="3999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Noto Sans Bold"/>
                  <a:sym typeface="Noto Sans Bold"/>
                </a:rPr>
                <a:t>판별 능력 부족</a:t>
              </a:r>
              <a:endParaRPr lang="en-US" sz="3999" b="1" dirty="0">
                <a:solidFill>
                  <a:schemeClr val="bg1"/>
                </a:solidFill>
                <a:latin typeface="+mj-ea"/>
                <a:ea typeface="+mj-ea"/>
                <a:cs typeface="Noto Sans Bold"/>
                <a:sym typeface="Noto Sans Bold"/>
              </a:endParaRP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1147234"/>
              <a:ext cx="4655875" cy="18466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59"/>
                </a:lnSpc>
              </a:pPr>
              <a:r>
                <a:rPr lang="ko-KR" altLang="en-US" b="1" dirty="0" err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키오스크와</a:t>
              </a:r>
              <a:r>
                <a:rPr lang="ko-KR" altLang="en-US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같은 복잡한 기능 및 온라인에 익숙하지 않음</a:t>
              </a:r>
              <a:r>
                <a:rPr lang="en-US" altLang="ko-KR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</a:p>
            <a:p>
              <a:pPr algn="ctr">
                <a:lnSpc>
                  <a:spcPts val="2659"/>
                </a:lnSpc>
              </a:pPr>
              <a:r>
                <a:rPr lang="ko-KR" altLang="en-US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노령층의 불법 건강기능식품을 판별하는 능력 부족</a:t>
              </a:r>
              <a:endParaRPr lang="en-US" sz="1899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"/>
                <a:sym typeface="Noto Sans"/>
              </a:endParaRPr>
            </a:p>
          </p:txBody>
        </p:sp>
      </p:grpSp>
      <p:grpSp>
        <p:nvGrpSpPr>
          <p:cNvPr id="30" name="Group 30"/>
          <p:cNvGrpSpPr/>
          <p:nvPr/>
        </p:nvGrpSpPr>
        <p:grpSpPr>
          <a:xfrm rot="5429157">
            <a:off x="11680898" y="5593513"/>
            <a:ext cx="418099" cy="365837"/>
            <a:chOff x="0" y="0"/>
            <a:chExt cx="812800" cy="71120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3B8AFF"/>
            </a:solidFill>
          </p:spPr>
        </p:sp>
        <p:sp>
          <p:nvSpPr>
            <p:cNvPr id="32" name="TextBox 32"/>
            <p:cNvSpPr txBox="1"/>
            <p:nvPr/>
          </p:nvSpPr>
          <p:spPr>
            <a:xfrm>
              <a:off x="127000" y="168275"/>
              <a:ext cx="558800" cy="492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00"/>
                </a:lnSpc>
              </a:pPr>
              <a:endParaRPr dirty="0">
                <a:latin typeface="맑은 고딕" panose="020B0503020000020004" pitchFamily="50" charset="-127"/>
              </a:endParaRPr>
            </a:p>
          </p:txBody>
        </p:sp>
      </p:grpSp>
      <p:sp>
        <p:nvSpPr>
          <p:cNvPr id="33" name="TextBox 19"/>
          <p:cNvSpPr txBox="1"/>
          <p:nvPr/>
        </p:nvSpPr>
        <p:spPr>
          <a:xfrm>
            <a:off x="1270000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1-1.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프로젝트 주제 및 선정 배경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,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기획 의도</a:t>
            </a:r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34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256950709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그림 5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8241" y="3670969"/>
            <a:ext cx="8046464" cy="384936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54" name="표 5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4061768"/>
              </p:ext>
            </p:extLst>
          </p:nvPr>
        </p:nvGraphicFramePr>
        <p:xfrm>
          <a:off x="10210801" y="2304520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/front/member/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myLike.web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찜 목록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상품 상세 페이지에서 </a:t>
                      </a: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찜한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상품 목록으로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dirty="0"/>
                        <a:t>이미지 클릭 시 상품 상세 페이지로 이동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장바구니에 상품 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 err="1">
                          <a:latin typeface="맑은 고딕" panose="020B0503020000020004" pitchFamily="50" charset="-127"/>
                        </a:rPr>
                        <a:t>찜한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상품에서 삭제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찜 </a:t>
                      </a:r>
                      <a:r>
                        <a:rPr lang="en-US" altLang="ko-KR" dirty="0"/>
                        <a:t>10</a:t>
                      </a:r>
                      <a:r>
                        <a:rPr lang="ko-KR" altLang="en-US" dirty="0"/>
                        <a:t>개씩 페이지 보기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</a:tbl>
          </a:graphicData>
        </a:graphic>
      </p:graphicFrame>
      <p:grpSp>
        <p:nvGrpSpPr>
          <p:cNvPr id="27" name="Group 6"/>
          <p:cNvGrpSpPr/>
          <p:nvPr/>
        </p:nvGrpSpPr>
        <p:grpSpPr>
          <a:xfrm>
            <a:off x="9185480" y="4670923"/>
            <a:ext cx="524572" cy="488728"/>
            <a:chOff x="0" y="0"/>
            <a:chExt cx="812800" cy="812800"/>
          </a:xfrm>
        </p:grpSpPr>
        <p:sp>
          <p:nvSpPr>
            <p:cNvPr id="28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9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9304142" y="4721117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>
            <a:off x="8810362" y="4927149"/>
            <a:ext cx="424297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Group 6"/>
          <p:cNvGrpSpPr/>
          <p:nvPr/>
        </p:nvGrpSpPr>
        <p:grpSpPr>
          <a:xfrm>
            <a:off x="9173116" y="5181017"/>
            <a:ext cx="524572" cy="488728"/>
            <a:chOff x="0" y="0"/>
            <a:chExt cx="812800" cy="812800"/>
          </a:xfrm>
        </p:grpSpPr>
        <p:sp>
          <p:nvSpPr>
            <p:cNvPr id="3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5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9291778" y="5231211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>
            <a:off x="8797998" y="5437243"/>
            <a:ext cx="424297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6"/>
          <p:cNvGrpSpPr/>
          <p:nvPr/>
        </p:nvGrpSpPr>
        <p:grpSpPr>
          <a:xfrm>
            <a:off x="6282138" y="6769706"/>
            <a:ext cx="524572" cy="488728"/>
            <a:chOff x="0" y="0"/>
            <a:chExt cx="812800" cy="812800"/>
          </a:xfrm>
        </p:grpSpPr>
        <p:sp>
          <p:nvSpPr>
            <p:cNvPr id="39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1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2" name="TextBox 41"/>
          <p:cNvSpPr txBox="1"/>
          <p:nvPr/>
        </p:nvSpPr>
        <p:spPr>
          <a:xfrm>
            <a:off x="6400800" y="68199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>
            <a:off x="5907020" y="7025932"/>
            <a:ext cx="424297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oup 6"/>
          <p:cNvGrpSpPr/>
          <p:nvPr/>
        </p:nvGrpSpPr>
        <p:grpSpPr>
          <a:xfrm>
            <a:off x="805878" y="4946157"/>
            <a:ext cx="524572" cy="488728"/>
            <a:chOff x="0" y="0"/>
            <a:chExt cx="812800" cy="812800"/>
          </a:xfrm>
        </p:grpSpPr>
        <p:sp>
          <p:nvSpPr>
            <p:cNvPr id="45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1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6" name="TextBox 55"/>
          <p:cNvSpPr txBox="1"/>
          <p:nvPr/>
        </p:nvSpPr>
        <p:spPr>
          <a:xfrm>
            <a:off x="924540" y="4996351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281272" y="5224951"/>
            <a:ext cx="490102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29.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마이페이지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찜한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상품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0800" y="5054861"/>
            <a:ext cx="657317" cy="20957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0800" y="6063727"/>
            <a:ext cx="638264" cy="219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24584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54" name="표 5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5116960"/>
              </p:ext>
            </p:extLst>
          </p:nvPr>
        </p:nvGraphicFramePr>
        <p:xfrm>
          <a:off x="10210801" y="2304520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/front/buy/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reviewListPage.web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상품 후기 관리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구매한 상품들에 대해서 상품후기 작성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목록 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baseline="0" dirty="0"/>
                        <a:t>클릭 시 상품 후기 작성 목록으로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상품 후기 목록으로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이미지 클릭 시 상품 상세 페이지로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클릭 시 상품 후기 작성 페이지로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4152900"/>
            <a:ext cx="8483601" cy="3124249"/>
          </a:xfrm>
          <a:prstGeom prst="rect">
            <a:avLst/>
          </a:prstGeom>
        </p:spPr>
      </p:pic>
      <p:sp>
        <p:nvSpPr>
          <p:cNvPr id="34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30.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마이페이지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상품 후기 관리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0" y="5448300"/>
            <a:ext cx="711536" cy="717889"/>
          </a:xfrm>
          <a:prstGeom prst="rect">
            <a:avLst/>
          </a:prstGeom>
        </p:spPr>
      </p:pic>
      <p:grpSp>
        <p:nvGrpSpPr>
          <p:cNvPr id="11" name="Group 6"/>
          <p:cNvGrpSpPr/>
          <p:nvPr/>
        </p:nvGrpSpPr>
        <p:grpSpPr>
          <a:xfrm>
            <a:off x="427069" y="4483706"/>
            <a:ext cx="524572" cy="488728"/>
            <a:chOff x="0" y="0"/>
            <a:chExt cx="812800" cy="812800"/>
          </a:xfrm>
        </p:grpSpPr>
        <p:sp>
          <p:nvSpPr>
            <p:cNvPr id="12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3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545731" y="45339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902463" y="4762500"/>
            <a:ext cx="490102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6"/>
          <p:cNvGrpSpPr/>
          <p:nvPr/>
        </p:nvGrpSpPr>
        <p:grpSpPr>
          <a:xfrm>
            <a:off x="9180113" y="4527908"/>
            <a:ext cx="524572" cy="488728"/>
            <a:chOff x="0" y="0"/>
            <a:chExt cx="812800" cy="812800"/>
          </a:xfrm>
        </p:grpSpPr>
        <p:sp>
          <p:nvSpPr>
            <p:cNvPr id="1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9298775" y="4578102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>
            <a:off x="8804995" y="4784134"/>
            <a:ext cx="424297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6"/>
          <p:cNvGrpSpPr/>
          <p:nvPr/>
        </p:nvGrpSpPr>
        <p:grpSpPr>
          <a:xfrm>
            <a:off x="618594" y="5520050"/>
            <a:ext cx="524572" cy="488728"/>
            <a:chOff x="0" y="0"/>
            <a:chExt cx="812800" cy="812800"/>
          </a:xfrm>
        </p:grpSpPr>
        <p:sp>
          <p:nvSpPr>
            <p:cNvPr id="22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3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737256" y="5570244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093988" y="5798844"/>
            <a:ext cx="490102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6"/>
          <p:cNvGrpSpPr/>
          <p:nvPr/>
        </p:nvGrpSpPr>
        <p:grpSpPr>
          <a:xfrm>
            <a:off x="6891738" y="5543434"/>
            <a:ext cx="524572" cy="488728"/>
            <a:chOff x="0" y="0"/>
            <a:chExt cx="812800" cy="812800"/>
          </a:xfrm>
        </p:grpSpPr>
        <p:sp>
          <p:nvSpPr>
            <p:cNvPr id="2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7010400" y="559362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7367132" y="5822228"/>
            <a:ext cx="490102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256901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54" name="표 5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5957519"/>
              </p:ext>
            </p:extLst>
          </p:nvPr>
        </p:nvGraphicFramePr>
        <p:xfrm>
          <a:off x="10210801" y="2304520"/>
          <a:ext cx="7326085" cy="79512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/front/buy/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reviewWriteForm.web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상품 후기</a:t>
                      </a:r>
                      <a:r>
                        <a:rPr lang="ko-KR" altLang="en-US" sz="3000" baseline="0" dirty="0">
                          <a:latin typeface="맑은 고딕" panose="020B0503020000020004" pitchFamily="50" charset="-127"/>
                        </a:rPr>
                        <a:t> 등록 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구매한 상품들에 대해서 후기 작성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dirty="0" err="1"/>
                        <a:t>별점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점</a:t>
                      </a:r>
                      <a:r>
                        <a:rPr lang="en-US" altLang="ko-KR" dirty="0"/>
                        <a:t>~5</a:t>
                      </a:r>
                      <a:r>
                        <a:rPr lang="ko-KR" altLang="en-US" dirty="0"/>
                        <a:t>점까지 등록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사진 첨부 최대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3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개까지 등록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상품 후기 내용 작성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클릭 시 상품 후기 관리 페이지로 이동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클릭 시 상품 후기 등록 완료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043369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3601032"/>
            <a:ext cx="8383383" cy="4554434"/>
          </a:xfrm>
          <a:prstGeom prst="rect">
            <a:avLst/>
          </a:prstGeom>
        </p:spPr>
      </p:pic>
      <p:grpSp>
        <p:nvGrpSpPr>
          <p:cNvPr id="18" name="Group 6"/>
          <p:cNvGrpSpPr/>
          <p:nvPr/>
        </p:nvGrpSpPr>
        <p:grpSpPr>
          <a:xfrm>
            <a:off x="4072338" y="4864706"/>
            <a:ext cx="524572" cy="488728"/>
            <a:chOff x="0" y="0"/>
            <a:chExt cx="812800" cy="812800"/>
          </a:xfrm>
        </p:grpSpPr>
        <p:sp>
          <p:nvSpPr>
            <p:cNvPr id="19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0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4191000" y="49149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 flipV="1">
            <a:off x="3657600" y="4991100"/>
            <a:ext cx="463918" cy="129832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6"/>
          <p:cNvGrpSpPr/>
          <p:nvPr/>
        </p:nvGrpSpPr>
        <p:grpSpPr>
          <a:xfrm>
            <a:off x="4657870" y="5550506"/>
            <a:ext cx="524572" cy="488728"/>
            <a:chOff x="0" y="0"/>
            <a:chExt cx="812800" cy="812800"/>
          </a:xfrm>
        </p:grpSpPr>
        <p:sp>
          <p:nvSpPr>
            <p:cNvPr id="25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6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4776532" y="56007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>
            <a:off x="4282752" y="5806732"/>
            <a:ext cx="424297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6"/>
          <p:cNvGrpSpPr/>
          <p:nvPr/>
        </p:nvGrpSpPr>
        <p:grpSpPr>
          <a:xfrm>
            <a:off x="9255321" y="6693506"/>
            <a:ext cx="524572" cy="488728"/>
            <a:chOff x="0" y="0"/>
            <a:chExt cx="812800" cy="812800"/>
          </a:xfrm>
        </p:grpSpPr>
        <p:sp>
          <p:nvSpPr>
            <p:cNvPr id="30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1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9373983" y="67437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>
            <a:off x="8880203" y="6949732"/>
            <a:ext cx="424297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Group 6"/>
          <p:cNvGrpSpPr/>
          <p:nvPr/>
        </p:nvGrpSpPr>
        <p:grpSpPr>
          <a:xfrm>
            <a:off x="9259583" y="7341586"/>
            <a:ext cx="524572" cy="488728"/>
            <a:chOff x="0" y="0"/>
            <a:chExt cx="812800" cy="812800"/>
          </a:xfrm>
        </p:grpSpPr>
        <p:sp>
          <p:nvSpPr>
            <p:cNvPr id="35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6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9378245" y="739178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>
            <a:off x="8884465" y="7597812"/>
            <a:ext cx="424297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Group 6"/>
          <p:cNvGrpSpPr/>
          <p:nvPr/>
        </p:nvGrpSpPr>
        <p:grpSpPr>
          <a:xfrm>
            <a:off x="6891738" y="7362952"/>
            <a:ext cx="524572" cy="488728"/>
            <a:chOff x="0" y="0"/>
            <a:chExt cx="812800" cy="812800"/>
          </a:xfrm>
        </p:grpSpPr>
        <p:sp>
          <p:nvSpPr>
            <p:cNvPr id="40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1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2" name="TextBox 41"/>
          <p:cNvSpPr txBox="1"/>
          <p:nvPr/>
        </p:nvSpPr>
        <p:spPr>
          <a:xfrm>
            <a:off x="7010400" y="7413146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7367132" y="7600508"/>
            <a:ext cx="28365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31.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마이페이지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상품 후기 작성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238233265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54" name="표 5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7580908"/>
              </p:ext>
            </p:extLst>
          </p:nvPr>
        </p:nvGraphicFramePr>
        <p:xfrm>
          <a:off x="10210801" y="2304520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/front/buy/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reviewListPage.web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등록된 상품 후기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작성한 상품 후기 목록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dirty="0"/>
                        <a:t>클릭 시 상품 상세 페이지로 이동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등록한 상품 후기 내용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작성한 상품 후기 내용 수정 페이지로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클릭 시 작성한 상품 후기 내용 삭제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3924300"/>
            <a:ext cx="8840572" cy="4120460"/>
          </a:xfrm>
          <a:prstGeom prst="rect">
            <a:avLst/>
          </a:prstGeom>
        </p:spPr>
      </p:pic>
      <p:grpSp>
        <p:nvGrpSpPr>
          <p:cNvPr id="17" name="Group 6"/>
          <p:cNvGrpSpPr/>
          <p:nvPr/>
        </p:nvGrpSpPr>
        <p:grpSpPr>
          <a:xfrm>
            <a:off x="7515553" y="5093306"/>
            <a:ext cx="524572" cy="488728"/>
            <a:chOff x="0" y="0"/>
            <a:chExt cx="812800" cy="812800"/>
          </a:xfrm>
        </p:grpSpPr>
        <p:sp>
          <p:nvSpPr>
            <p:cNvPr id="18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9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7634215" y="51435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7990947" y="5330862"/>
            <a:ext cx="28365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6"/>
          <p:cNvGrpSpPr/>
          <p:nvPr/>
        </p:nvGrpSpPr>
        <p:grpSpPr>
          <a:xfrm>
            <a:off x="9463383" y="5039344"/>
            <a:ext cx="524572" cy="488728"/>
            <a:chOff x="0" y="0"/>
            <a:chExt cx="812800" cy="812800"/>
          </a:xfrm>
        </p:grpSpPr>
        <p:sp>
          <p:nvSpPr>
            <p:cNvPr id="2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4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9582045" y="508953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>
            <a:off x="9186612" y="5295900"/>
            <a:ext cx="32595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6"/>
          <p:cNvGrpSpPr/>
          <p:nvPr/>
        </p:nvGrpSpPr>
        <p:grpSpPr>
          <a:xfrm>
            <a:off x="643338" y="5855306"/>
            <a:ext cx="524572" cy="488728"/>
            <a:chOff x="0" y="0"/>
            <a:chExt cx="812800" cy="812800"/>
          </a:xfrm>
        </p:grpSpPr>
        <p:sp>
          <p:nvSpPr>
            <p:cNvPr id="32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3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762000" y="59055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118732" y="6092862"/>
            <a:ext cx="28365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oup 6"/>
          <p:cNvGrpSpPr/>
          <p:nvPr/>
        </p:nvGrpSpPr>
        <p:grpSpPr>
          <a:xfrm>
            <a:off x="620478" y="5011716"/>
            <a:ext cx="524572" cy="488728"/>
            <a:chOff x="0" y="0"/>
            <a:chExt cx="812800" cy="812800"/>
          </a:xfrm>
        </p:grpSpPr>
        <p:sp>
          <p:nvSpPr>
            <p:cNvPr id="3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739140" y="506191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095872" y="5249272"/>
            <a:ext cx="28365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32.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마이페이지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상품 후기 관리 목록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200513242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그림 8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3846131"/>
            <a:ext cx="7202632" cy="386849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5434268" y="2471107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44" name="Group 6"/>
          <p:cNvGrpSpPr/>
          <p:nvPr/>
        </p:nvGrpSpPr>
        <p:grpSpPr>
          <a:xfrm>
            <a:off x="4681938" y="5245706"/>
            <a:ext cx="524572" cy="488728"/>
            <a:chOff x="0" y="0"/>
            <a:chExt cx="812800" cy="812800"/>
          </a:xfrm>
        </p:grpSpPr>
        <p:sp>
          <p:nvSpPr>
            <p:cNvPr id="45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6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4800600" y="52959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>
            <a:off x="4306820" y="5501932"/>
            <a:ext cx="424297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Group 6"/>
          <p:cNvGrpSpPr/>
          <p:nvPr/>
        </p:nvGrpSpPr>
        <p:grpSpPr>
          <a:xfrm>
            <a:off x="4031683" y="4559906"/>
            <a:ext cx="524572" cy="488728"/>
            <a:chOff x="0" y="0"/>
            <a:chExt cx="812800" cy="812800"/>
          </a:xfrm>
        </p:grpSpPr>
        <p:sp>
          <p:nvSpPr>
            <p:cNvPr id="50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1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2" name="TextBox 51"/>
          <p:cNvSpPr txBox="1"/>
          <p:nvPr/>
        </p:nvSpPr>
        <p:spPr>
          <a:xfrm>
            <a:off x="4150345" y="46101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 flipV="1">
            <a:off x="3581400" y="4610100"/>
            <a:ext cx="499463" cy="206032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Group 6"/>
          <p:cNvGrpSpPr/>
          <p:nvPr/>
        </p:nvGrpSpPr>
        <p:grpSpPr>
          <a:xfrm>
            <a:off x="9032518" y="6312506"/>
            <a:ext cx="524572" cy="488728"/>
            <a:chOff x="0" y="0"/>
            <a:chExt cx="812800" cy="812800"/>
          </a:xfrm>
        </p:grpSpPr>
        <p:sp>
          <p:nvSpPr>
            <p:cNvPr id="56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7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8" name="TextBox 57"/>
          <p:cNvSpPr txBox="1"/>
          <p:nvPr/>
        </p:nvSpPr>
        <p:spPr>
          <a:xfrm>
            <a:off x="9151180" y="63627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>
            <a:off x="8657400" y="6568732"/>
            <a:ext cx="424297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Group 6"/>
          <p:cNvGrpSpPr/>
          <p:nvPr/>
        </p:nvGrpSpPr>
        <p:grpSpPr>
          <a:xfrm>
            <a:off x="9019818" y="7037776"/>
            <a:ext cx="524572" cy="488728"/>
            <a:chOff x="0" y="0"/>
            <a:chExt cx="812800" cy="812800"/>
          </a:xfrm>
        </p:grpSpPr>
        <p:sp>
          <p:nvSpPr>
            <p:cNvPr id="61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62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3" name="TextBox 62"/>
          <p:cNvSpPr txBox="1"/>
          <p:nvPr/>
        </p:nvSpPr>
        <p:spPr>
          <a:xfrm>
            <a:off x="9138480" y="708797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>
            <a:off x="8644700" y="7294002"/>
            <a:ext cx="424298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5" name="Group 6"/>
          <p:cNvGrpSpPr/>
          <p:nvPr/>
        </p:nvGrpSpPr>
        <p:grpSpPr>
          <a:xfrm>
            <a:off x="6651973" y="7059142"/>
            <a:ext cx="524572" cy="488728"/>
            <a:chOff x="0" y="0"/>
            <a:chExt cx="812800" cy="812800"/>
          </a:xfrm>
        </p:grpSpPr>
        <p:sp>
          <p:nvSpPr>
            <p:cNvPr id="66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67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8" name="TextBox 67"/>
          <p:cNvSpPr txBox="1"/>
          <p:nvPr/>
        </p:nvSpPr>
        <p:spPr>
          <a:xfrm>
            <a:off x="6770635" y="7109336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7127367" y="7294002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1" name="표 8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5759744"/>
              </p:ext>
            </p:extLst>
          </p:nvPr>
        </p:nvGraphicFramePr>
        <p:xfrm>
          <a:off x="10210801" y="2304520"/>
          <a:ext cx="7326085" cy="79512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/front/buy/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reviewModifyForm.web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상품 후기</a:t>
                      </a:r>
                      <a:r>
                        <a:rPr lang="ko-KR" altLang="en-US" sz="3000" baseline="0" dirty="0">
                          <a:latin typeface="맑은 고딕" panose="020B0503020000020004" pitchFamily="50" charset="-127"/>
                        </a:rPr>
                        <a:t> 수정 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작성한 후기 수정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dirty="0" err="1"/>
                        <a:t>별점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점</a:t>
                      </a:r>
                      <a:r>
                        <a:rPr lang="en-US" altLang="ko-KR" dirty="0"/>
                        <a:t>~5</a:t>
                      </a:r>
                      <a:r>
                        <a:rPr lang="ko-KR" altLang="en-US" dirty="0"/>
                        <a:t>점까지 수정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사진 첨부 최대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3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개까지 수정 가능</a:t>
                      </a:r>
                      <a:endParaRPr lang="en-US" altLang="ko-KR" baseline="0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기존의 등록한 이미지 삭제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새로운 이미지 등록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상품 후기 수정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클릭 시 상품 후기 관리 페이지로 이동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클릭 시 상품 후기 수정</a:t>
                      </a:r>
                      <a:r>
                        <a:rPr lang="ko-KR" altLang="en-US" baseline="0" dirty="0"/>
                        <a:t> 완료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043369"/>
                  </a:ext>
                </a:extLst>
              </a:tr>
            </a:tbl>
          </a:graphicData>
        </a:graphic>
      </p:graphicFrame>
      <p:sp>
        <p:nvSpPr>
          <p:cNvPr id="84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33.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마이페이지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상품 후기 수정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201190344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5434268" y="2471107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aphicFrame>
        <p:nvGraphicFramePr>
          <p:cNvPr id="81" name="표 8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4285717"/>
              </p:ext>
            </p:extLst>
          </p:nvPr>
        </p:nvGraphicFramePr>
        <p:xfrm>
          <a:off x="10210801" y="2304520"/>
          <a:ext cx="7326085" cy="7287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/front/buy/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history.web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주문 목록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주문한 목록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dirty="0"/>
                        <a:t>주문한 날짜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이미지 클릭 시 상품 상세 페이지로 이동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4127896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클릭 시 배송 조회 페이지로 이동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5916673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클릭 시 주문 취소 페이지로 이동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5679116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클릭 시 주문 정보에서 삭제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7803708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6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장바구니에 상품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1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개 담김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940988"/>
                  </a:ext>
                </a:extLst>
              </a:tr>
            </a:tbl>
          </a:graphicData>
        </a:graphic>
      </p:graphicFrame>
      <p:pic>
        <p:nvPicPr>
          <p:cNvPr id="37" name="그림 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2913" y="3390900"/>
            <a:ext cx="8126055" cy="5104041"/>
          </a:xfrm>
          <a:prstGeom prst="rect">
            <a:avLst/>
          </a:prstGeom>
        </p:spPr>
      </p:pic>
      <p:grpSp>
        <p:nvGrpSpPr>
          <p:cNvPr id="38" name="Group 6"/>
          <p:cNvGrpSpPr/>
          <p:nvPr/>
        </p:nvGrpSpPr>
        <p:grpSpPr>
          <a:xfrm>
            <a:off x="971592" y="4483706"/>
            <a:ext cx="524572" cy="488728"/>
            <a:chOff x="0" y="0"/>
            <a:chExt cx="812800" cy="812800"/>
          </a:xfrm>
        </p:grpSpPr>
        <p:sp>
          <p:nvSpPr>
            <p:cNvPr id="39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0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1" name="TextBox 40"/>
          <p:cNvSpPr txBox="1"/>
          <p:nvPr/>
        </p:nvSpPr>
        <p:spPr>
          <a:xfrm>
            <a:off x="1090254" y="45339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446986" y="4721262"/>
            <a:ext cx="28365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Group 6"/>
          <p:cNvGrpSpPr/>
          <p:nvPr/>
        </p:nvGrpSpPr>
        <p:grpSpPr>
          <a:xfrm>
            <a:off x="971592" y="5216800"/>
            <a:ext cx="524572" cy="488728"/>
            <a:chOff x="0" y="0"/>
            <a:chExt cx="812800" cy="812800"/>
          </a:xfrm>
        </p:grpSpPr>
        <p:sp>
          <p:nvSpPr>
            <p:cNvPr id="71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72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73" name="TextBox 72"/>
          <p:cNvSpPr txBox="1"/>
          <p:nvPr/>
        </p:nvSpPr>
        <p:spPr>
          <a:xfrm>
            <a:off x="1090254" y="5266994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446986" y="5454356"/>
            <a:ext cx="28365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5" name="Group 6"/>
          <p:cNvGrpSpPr/>
          <p:nvPr/>
        </p:nvGrpSpPr>
        <p:grpSpPr>
          <a:xfrm>
            <a:off x="5760782" y="3848100"/>
            <a:ext cx="524572" cy="488728"/>
            <a:chOff x="0" y="0"/>
            <a:chExt cx="812800" cy="812800"/>
          </a:xfrm>
        </p:grpSpPr>
        <p:sp>
          <p:nvSpPr>
            <p:cNvPr id="76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77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78" name="TextBox 77"/>
          <p:cNvSpPr txBox="1"/>
          <p:nvPr/>
        </p:nvSpPr>
        <p:spPr>
          <a:xfrm>
            <a:off x="5879444" y="3898294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6023068" y="4252144"/>
            <a:ext cx="2432" cy="30480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2" name="Group 6"/>
          <p:cNvGrpSpPr/>
          <p:nvPr/>
        </p:nvGrpSpPr>
        <p:grpSpPr>
          <a:xfrm>
            <a:off x="8644338" y="5111972"/>
            <a:ext cx="524572" cy="488728"/>
            <a:chOff x="0" y="0"/>
            <a:chExt cx="812800" cy="812800"/>
          </a:xfrm>
        </p:grpSpPr>
        <p:sp>
          <p:nvSpPr>
            <p:cNvPr id="9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94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95" name="TextBox 94"/>
          <p:cNvSpPr txBox="1"/>
          <p:nvPr/>
        </p:nvSpPr>
        <p:spPr>
          <a:xfrm>
            <a:off x="8763000" y="5162166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6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 flipV="1">
            <a:off x="8355868" y="5373042"/>
            <a:ext cx="318601" cy="1409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7" name="Group 6"/>
          <p:cNvGrpSpPr/>
          <p:nvPr/>
        </p:nvGrpSpPr>
        <p:grpSpPr>
          <a:xfrm>
            <a:off x="6767768" y="3860867"/>
            <a:ext cx="524572" cy="488728"/>
            <a:chOff x="0" y="0"/>
            <a:chExt cx="812800" cy="812800"/>
          </a:xfrm>
        </p:grpSpPr>
        <p:sp>
          <p:nvSpPr>
            <p:cNvPr id="98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99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00" name="TextBox 99"/>
          <p:cNvSpPr txBox="1"/>
          <p:nvPr/>
        </p:nvSpPr>
        <p:spPr>
          <a:xfrm>
            <a:off x="6886430" y="3911061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7030054" y="4264911"/>
            <a:ext cx="2432" cy="30480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2" name="Group 6"/>
          <p:cNvGrpSpPr/>
          <p:nvPr/>
        </p:nvGrpSpPr>
        <p:grpSpPr>
          <a:xfrm>
            <a:off x="7748749" y="3871484"/>
            <a:ext cx="524572" cy="488728"/>
            <a:chOff x="0" y="0"/>
            <a:chExt cx="812800" cy="812800"/>
          </a:xfrm>
        </p:grpSpPr>
        <p:sp>
          <p:nvSpPr>
            <p:cNvPr id="10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04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05" name="TextBox 104"/>
          <p:cNvSpPr txBox="1"/>
          <p:nvPr/>
        </p:nvSpPr>
        <p:spPr>
          <a:xfrm>
            <a:off x="7867411" y="392167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8011035" y="4275528"/>
            <a:ext cx="2432" cy="30480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34.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마이페이지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주문 목록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0400" y="7102366"/>
            <a:ext cx="533400" cy="17473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95600" y="5376468"/>
            <a:ext cx="514422" cy="171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24906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5434268" y="2471107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44" name="그림 4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3208" y="3738302"/>
            <a:ext cx="7373990" cy="4154510"/>
          </a:xfrm>
          <a:prstGeom prst="rect">
            <a:avLst/>
          </a:prstGeom>
        </p:spPr>
      </p:pic>
      <p:graphicFrame>
        <p:nvGraphicFramePr>
          <p:cNvPr id="45" name="표 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1243467"/>
              </p:ext>
            </p:extLst>
          </p:nvPr>
        </p:nvGraphicFramePr>
        <p:xfrm>
          <a:off x="10210801" y="2304520"/>
          <a:ext cx="7326085" cy="51121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/front/buy/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buyDelivertView.web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배송 조회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주문한 상품 배송 조회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baseline="0" dirty="0"/>
                        <a:t>결제한 날짜와</a:t>
                      </a:r>
                      <a:r>
                        <a:rPr lang="en-US" altLang="ko-KR" baseline="0" dirty="0"/>
                        <a:t>, </a:t>
                      </a:r>
                      <a:r>
                        <a:rPr lang="ko-KR" altLang="en-US" baseline="0" dirty="0"/>
                        <a:t>주문 배송 상태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주문 정보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</a:tbl>
          </a:graphicData>
        </a:graphic>
      </p:graphicFrame>
      <p:grpSp>
        <p:nvGrpSpPr>
          <p:cNvPr id="46" name="Group 6"/>
          <p:cNvGrpSpPr/>
          <p:nvPr/>
        </p:nvGrpSpPr>
        <p:grpSpPr>
          <a:xfrm>
            <a:off x="960161" y="4718956"/>
            <a:ext cx="524572" cy="488728"/>
            <a:chOff x="0" y="0"/>
            <a:chExt cx="812800" cy="812800"/>
          </a:xfrm>
        </p:grpSpPr>
        <p:sp>
          <p:nvSpPr>
            <p:cNvPr id="4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9" name="TextBox 48"/>
          <p:cNvSpPr txBox="1"/>
          <p:nvPr/>
        </p:nvSpPr>
        <p:spPr>
          <a:xfrm>
            <a:off x="1078823" y="476915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435555" y="4956512"/>
            <a:ext cx="28365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Group 6"/>
          <p:cNvGrpSpPr/>
          <p:nvPr/>
        </p:nvGrpSpPr>
        <p:grpSpPr>
          <a:xfrm>
            <a:off x="960161" y="6276048"/>
            <a:ext cx="524572" cy="488728"/>
            <a:chOff x="0" y="0"/>
            <a:chExt cx="812800" cy="812800"/>
          </a:xfrm>
        </p:grpSpPr>
        <p:sp>
          <p:nvSpPr>
            <p:cNvPr id="52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3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5" name="TextBox 54"/>
          <p:cNvSpPr txBox="1"/>
          <p:nvPr/>
        </p:nvSpPr>
        <p:spPr>
          <a:xfrm>
            <a:off x="1078823" y="6326242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435555" y="6513604"/>
            <a:ext cx="28365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35.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마이페이지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배송 조회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373535053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44" name="그림 4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0087" y="3695700"/>
            <a:ext cx="6992326" cy="5792008"/>
          </a:xfrm>
          <a:prstGeom prst="rect">
            <a:avLst/>
          </a:prstGeom>
        </p:spPr>
      </p:pic>
      <p:grpSp>
        <p:nvGrpSpPr>
          <p:cNvPr id="45" name="Group 6"/>
          <p:cNvGrpSpPr/>
          <p:nvPr/>
        </p:nvGrpSpPr>
        <p:grpSpPr>
          <a:xfrm>
            <a:off x="7653738" y="7226906"/>
            <a:ext cx="524572" cy="488728"/>
            <a:chOff x="0" y="0"/>
            <a:chExt cx="812800" cy="812800"/>
          </a:xfrm>
        </p:grpSpPr>
        <p:sp>
          <p:nvSpPr>
            <p:cNvPr id="46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7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7772400" y="72771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 flipV="1">
            <a:off x="7365268" y="7487976"/>
            <a:ext cx="318601" cy="1409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Group 6"/>
          <p:cNvGrpSpPr/>
          <p:nvPr/>
        </p:nvGrpSpPr>
        <p:grpSpPr>
          <a:xfrm>
            <a:off x="5062938" y="8750906"/>
            <a:ext cx="524572" cy="488728"/>
            <a:chOff x="0" y="0"/>
            <a:chExt cx="812800" cy="812800"/>
          </a:xfrm>
        </p:grpSpPr>
        <p:sp>
          <p:nvSpPr>
            <p:cNvPr id="51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2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3" name="TextBox 52"/>
          <p:cNvSpPr txBox="1"/>
          <p:nvPr/>
        </p:nvSpPr>
        <p:spPr>
          <a:xfrm>
            <a:off x="5181600" y="88011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5325224" y="8472088"/>
            <a:ext cx="0" cy="30172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Group 6"/>
          <p:cNvGrpSpPr/>
          <p:nvPr/>
        </p:nvGrpSpPr>
        <p:grpSpPr>
          <a:xfrm>
            <a:off x="5900085" y="8774290"/>
            <a:ext cx="524572" cy="488728"/>
            <a:chOff x="0" y="0"/>
            <a:chExt cx="812800" cy="812800"/>
          </a:xfrm>
        </p:grpSpPr>
        <p:sp>
          <p:nvSpPr>
            <p:cNvPr id="5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9" name="TextBox 58"/>
          <p:cNvSpPr txBox="1"/>
          <p:nvPr/>
        </p:nvSpPr>
        <p:spPr>
          <a:xfrm>
            <a:off x="6018747" y="8824484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6162371" y="8495472"/>
            <a:ext cx="0" cy="30172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6" name="Group 6"/>
          <p:cNvGrpSpPr/>
          <p:nvPr/>
        </p:nvGrpSpPr>
        <p:grpSpPr>
          <a:xfrm>
            <a:off x="6737231" y="8774290"/>
            <a:ext cx="524572" cy="488728"/>
            <a:chOff x="0" y="0"/>
            <a:chExt cx="812800" cy="812800"/>
          </a:xfrm>
        </p:grpSpPr>
        <p:sp>
          <p:nvSpPr>
            <p:cNvPr id="6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6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70" name="TextBox 69"/>
          <p:cNvSpPr txBox="1"/>
          <p:nvPr/>
        </p:nvSpPr>
        <p:spPr>
          <a:xfrm>
            <a:off x="6855893" y="8824484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6999517" y="8495472"/>
            <a:ext cx="0" cy="30172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2" name="Group 6"/>
          <p:cNvGrpSpPr/>
          <p:nvPr/>
        </p:nvGrpSpPr>
        <p:grpSpPr>
          <a:xfrm>
            <a:off x="991425" y="5093306"/>
            <a:ext cx="524572" cy="488728"/>
            <a:chOff x="0" y="0"/>
            <a:chExt cx="812800" cy="812800"/>
          </a:xfrm>
        </p:grpSpPr>
        <p:sp>
          <p:nvSpPr>
            <p:cNvPr id="8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84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85" name="TextBox 84"/>
          <p:cNvSpPr txBox="1"/>
          <p:nvPr/>
        </p:nvSpPr>
        <p:spPr>
          <a:xfrm>
            <a:off x="1110087" y="51435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1466819" y="53281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7" name="표 10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9094722"/>
              </p:ext>
            </p:extLst>
          </p:nvPr>
        </p:nvGraphicFramePr>
        <p:xfrm>
          <a:off x="10210801" y="2304520"/>
          <a:ext cx="7326085" cy="79512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/front/pay/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cancelForm.web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주문 취소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구매한 상품들에 대해서 주문 취소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dirty="0"/>
                        <a:t>주문 취소 하고 싶은 상품 정보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배송비를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제외한 환불 예상 금액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클릭 시 주문 취소 완료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 상품 교환 신청</a:t>
                      </a:r>
                      <a:r>
                        <a:rPr lang="ko-KR" altLang="en-US" baseline="0" dirty="0"/>
                        <a:t> 완료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클릭 시 환불 신청 완료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043369"/>
                  </a:ext>
                </a:extLst>
              </a:tr>
            </a:tbl>
          </a:graphicData>
        </a:graphic>
      </p:graphicFrame>
      <p:sp>
        <p:nvSpPr>
          <p:cNvPr id="108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36.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마이페이지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주문 취소 신청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1002" y="6688484"/>
            <a:ext cx="780321" cy="1076843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08875" y="5307161"/>
            <a:ext cx="939613" cy="249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15170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8211" y="3771900"/>
            <a:ext cx="7087589" cy="5077534"/>
          </a:xfrm>
          <a:prstGeom prst="rect">
            <a:avLst/>
          </a:prstGeom>
        </p:spPr>
      </p:pic>
      <p:sp>
        <p:nvSpPr>
          <p:cNvPr id="37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37.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마이페이지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주문 취소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pSp>
        <p:nvGrpSpPr>
          <p:cNvPr id="11" name="Group 6"/>
          <p:cNvGrpSpPr/>
          <p:nvPr/>
        </p:nvGrpSpPr>
        <p:grpSpPr>
          <a:xfrm>
            <a:off x="1185977" y="4181316"/>
            <a:ext cx="524572" cy="488728"/>
            <a:chOff x="0" y="0"/>
            <a:chExt cx="812800" cy="812800"/>
          </a:xfrm>
        </p:grpSpPr>
        <p:sp>
          <p:nvSpPr>
            <p:cNvPr id="12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3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1304639" y="423151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1661371" y="441617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6"/>
          <p:cNvGrpSpPr/>
          <p:nvPr/>
        </p:nvGrpSpPr>
        <p:grpSpPr>
          <a:xfrm>
            <a:off x="5748738" y="7531706"/>
            <a:ext cx="524572" cy="488728"/>
            <a:chOff x="0" y="0"/>
            <a:chExt cx="812800" cy="812800"/>
          </a:xfrm>
        </p:grpSpPr>
        <p:sp>
          <p:nvSpPr>
            <p:cNvPr id="1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5867400" y="75819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6224132" y="77665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6"/>
          <p:cNvGrpSpPr/>
          <p:nvPr/>
        </p:nvGrpSpPr>
        <p:grpSpPr>
          <a:xfrm>
            <a:off x="1483325" y="5264126"/>
            <a:ext cx="524572" cy="488728"/>
            <a:chOff x="0" y="0"/>
            <a:chExt cx="812800" cy="812800"/>
          </a:xfrm>
        </p:grpSpPr>
        <p:sp>
          <p:nvSpPr>
            <p:cNvPr id="22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3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1601987" y="531432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1958719" y="549898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1110432"/>
              </p:ext>
            </p:extLst>
          </p:nvPr>
        </p:nvGraphicFramePr>
        <p:xfrm>
          <a:off x="10210801" y="2304520"/>
          <a:ext cx="7326085" cy="6144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/front/pay/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cancelForm.web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주문 취소 결과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주문 취소 신청한 상품에 대해서 주문 취소 신청 상세 확인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dirty="0"/>
                        <a:t>주문 취소한 날짜</a:t>
                      </a:r>
                      <a:r>
                        <a:rPr lang="en-US" altLang="ko-KR" dirty="0"/>
                        <a:t>,</a:t>
                      </a:r>
                      <a:r>
                        <a:rPr lang="en-US" altLang="ko-KR" baseline="0" dirty="0"/>
                        <a:t> </a:t>
                      </a:r>
                      <a:r>
                        <a:rPr lang="ko-KR" altLang="en-US" baseline="0" dirty="0"/>
                        <a:t>처리 중인 날짜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/>
                        <a:t>주문 취소 한 상품 정보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배송비를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제외한 환불 예상 금액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</a:tbl>
          </a:graphicData>
        </a:graphic>
      </p:graphicFrame>
      <p:pic>
        <p:nvPicPr>
          <p:cNvPr id="27" name="그림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5825" y="5476590"/>
            <a:ext cx="1038370" cy="276264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90112" y="6874389"/>
            <a:ext cx="780321" cy="1076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04579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4639" y="3848100"/>
            <a:ext cx="6935168" cy="5087060"/>
          </a:xfrm>
          <a:prstGeom prst="rect">
            <a:avLst/>
          </a:prstGeom>
        </p:spPr>
      </p:pic>
      <p:sp>
        <p:nvSpPr>
          <p:cNvPr id="13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38.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마이페이지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교환 신청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pSp>
        <p:nvGrpSpPr>
          <p:cNvPr id="12" name="Group 6"/>
          <p:cNvGrpSpPr/>
          <p:nvPr/>
        </p:nvGrpSpPr>
        <p:grpSpPr>
          <a:xfrm>
            <a:off x="1118286" y="4178906"/>
            <a:ext cx="524572" cy="488728"/>
            <a:chOff x="0" y="0"/>
            <a:chExt cx="812800" cy="812800"/>
          </a:xfrm>
        </p:grpSpPr>
        <p:sp>
          <p:nvSpPr>
            <p:cNvPr id="14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5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1236948" y="42291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1593680" y="44137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6"/>
          <p:cNvGrpSpPr/>
          <p:nvPr/>
        </p:nvGrpSpPr>
        <p:grpSpPr>
          <a:xfrm>
            <a:off x="5681047" y="7529296"/>
            <a:ext cx="524572" cy="488728"/>
            <a:chOff x="0" y="0"/>
            <a:chExt cx="812800" cy="812800"/>
          </a:xfrm>
        </p:grpSpPr>
        <p:sp>
          <p:nvSpPr>
            <p:cNvPr id="19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0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5799709" y="757949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6156441" y="776415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6"/>
          <p:cNvGrpSpPr/>
          <p:nvPr/>
        </p:nvGrpSpPr>
        <p:grpSpPr>
          <a:xfrm>
            <a:off x="1415634" y="5261716"/>
            <a:ext cx="524572" cy="488728"/>
            <a:chOff x="0" y="0"/>
            <a:chExt cx="812800" cy="812800"/>
          </a:xfrm>
        </p:grpSpPr>
        <p:sp>
          <p:nvSpPr>
            <p:cNvPr id="24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5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1534296" y="531191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1891028" y="549657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8" name="표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8307893"/>
              </p:ext>
            </p:extLst>
          </p:nvPr>
        </p:nvGraphicFramePr>
        <p:xfrm>
          <a:off x="10210801" y="2304520"/>
          <a:ext cx="7326085" cy="6144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/front/pay/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cancelForm.web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교환 신청 결과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교환 신청한 상품에 대해서 교환 신청 상세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baseline="0" dirty="0"/>
                        <a:t>교환</a:t>
                      </a:r>
                      <a:r>
                        <a:rPr lang="ko-KR" altLang="en-US" dirty="0"/>
                        <a:t> 신청한 날짜</a:t>
                      </a:r>
                      <a:r>
                        <a:rPr lang="en-US" altLang="ko-KR" dirty="0"/>
                        <a:t>,</a:t>
                      </a:r>
                      <a:r>
                        <a:rPr lang="en-US" altLang="ko-KR" baseline="0" dirty="0"/>
                        <a:t> </a:t>
                      </a:r>
                      <a:r>
                        <a:rPr lang="ko-KR" altLang="en-US" baseline="0" dirty="0"/>
                        <a:t>처리 중인 날짜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+mn-lt"/>
                        </a:rPr>
                        <a:t>교환 신청</a:t>
                      </a:r>
                      <a:r>
                        <a:rPr lang="ko-KR" altLang="en-US" dirty="0"/>
                        <a:t> 한 상품 정보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배송비를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제외한 환불 예상 금액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2258" y="5494625"/>
            <a:ext cx="967306" cy="23551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1876" y="6805822"/>
            <a:ext cx="849086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4680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3" name="AutoShape 3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572000" cy="38771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1.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개요 및 선정 배경 </a:t>
              </a:r>
              <a:endPara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endParaRP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2209800" y="2335609"/>
            <a:ext cx="13603231" cy="13088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ko-KR" altLang="en-US" sz="8000" b="1" spc="-80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건강한 내일을 꿈꾸는 노령층</a:t>
            </a:r>
            <a:endParaRPr lang="en-US" sz="8000" b="1" spc="-80" dirty="0">
              <a:solidFill>
                <a:srgbClr val="3B8AFF"/>
              </a:solidFill>
              <a:latin typeface="+mj-ea"/>
              <a:ea typeface="+mj-ea"/>
              <a:cs typeface="Noto Sans Bold"/>
              <a:sym typeface="Noto Sans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2615403" y="4735481"/>
            <a:ext cx="3513398" cy="660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ko-KR" altLang="en-US" sz="3999" b="1" dirty="0">
                <a:solidFill>
                  <a:srgbClr val="29292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황금빛 노후</a:t>
            </a:r>
            <a:endParaRPr lang="en-US" sz="3999" b="1" dirty="0">
              <a:solidFill>
                <a:srgbClr val="292929"/>
              </a:solidFill>
              <a:latin typeface="+mj-ea"/>
              <a:ea typeface="+mj-ea"/>
              <a:cs typeface="Noto Sans Bold"/>
              <a:sym typeface="Noto Sans 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7162800" y="4735481"/>
            <a:ext cx="4038600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ko-KR" altLang="en-US" sz="3999" b="1" dirty="0">
                <a:solidFill>
                  <a:srgbClr val="29292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안심 조회 서비스</a:t>
            </a:r>
            <a:endParaRPr lang="en-US" sz="3999" b="1" dirty="0">
              <a:solidFill>
                <a:srgbClr val="292929"/>
              </a:solidFill>
              <a:latin typeface="+mj-ea"/>
              <a:ea typeface="+mj-ea"/>
              <a:cs typeface="Noto Sans Bold"/>
              <a:sym typeface="Noto Sans 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2159199" y="4735481"/>
            <a:ext cx="3513398" cy="718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ko-KR" altLang="en-US" sz="3999" b="1" dirty="0">
                <a:solidFill>
                  <a:srgbClr val="29292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직관적인 </a:t>
            </a:r>
            <a:r>
              <a:rPr lang="en-US" altLang="ko-KR" sz="3999" b="1" dirty="0">
                <a:solidFill>
                  <a:srgbClr val="29292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UI</a:t>
            </a:r>
            <a:endParaRPr lang="en-US" sz="3999" b="1" dirty="0">
              <a:solidFill>
                <a:srgbClr val="292929"/>
              </a:solidFill>
              <a:latin typeface="+mj-ea"/>
              <a:ea typeface="+mj-ea"/>
              <a:cs typeface="Noto Sans Bold"/>
              <a:sym typeface="Noto Sans Bold"/>
            </a:endParaRPr>
          </a:p>
        </p:txBody>
      </p:sp>
      <p:sp>
        <p:nvSpPr>
          <p:cNvPr id="32" name="AutoShape 32"/>
          <p:cNvSpPr/>
          <p:nvPr/>
        </p:nvSpPr>
        <p:spPr>
          <a:xfrm flipH="1">
            <a:off x="6777301" y="4370705"/>
            <a:ext cx="0" cy="4871720"/>
          </a:xfrm>
          <a:prstGeom prst="line">
            <a:avLst/>
          </a:prstGeom>
          <a:ln>
            <a:headEnd type="none" w="sm" len="sm"/>
            <a:tailEnd type="none" w="sm" len="sm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sp>
      <p:sp>
        <p:nvSpPr>
          <p:cNvPr id="33" name="AutoShape 33"/>
          <p:cNvSpPr/>
          <p:nvPr/>
        </p:nvSpPr>
        <p:spPr>
          <a:xfrm>
            <a:off x="11540074" y="4370705"/>
            <a:ext cx="0" cy="4871720"/>
          </a:xfrm>
          <a:prstGeom prst="line">
            <a:avLst/>
          </a:prstGeom>
          <a:ln>
            <a:headEnd type="none" w="sm" len="sm"/>
            <a:tailEnd type="none" w="sm" len="sm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sp>
      <p:sp>
        <p:nvSpPr>
          <p:cNvPr id="35" name="Freeform 6"/>
          <p:cNvSpPr/>
          <p:nvPr/>
        </p:nvSpPr>
        <p:spPr>
          <a:xfrm>
            <a:off x="3300424" y="5531355"/>
            <a:ext cx="2241783" cy="3345945"/>
          </a:xfrm>
          <a:custGeom>
            <a:avLst/>
            <a:gdLst/>
            <a:ahLst/>
            <a:cxnLst/>
            <a:rect l="l" t="t" r="r" b="b"/>
            <a:pathLst>
              <a:path w="2241783" h="3345945">
                <a:moveTo>
                  <a:pt x="0" y="0"/>
                </a:moveTo>
                <a:lnTo>
                  <a:pt x="2241783" y="0"/>
                </a:lnTo>
                <a:lnTo>
                  <a:pt x="2241783" y="3345945"/>
                </a:lnTo>
                <a:lnTo>
                  <a:pt x="0" y="33459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6" name="Freeform 7"/>
          <p:cNvSpPr/>
          <p:nvPr/>
        </p:nvSpPr>
        <p:spPr>
          <a:xfrm>
            <a:off x="7425802" y="6057900"/>
            <a:ext cx="3404804" cy="2966993"/>
          </a:xfrm>
          <a:custGeom>
            <a:avLst/>
            <a:gdLst/>
            <a:ahLst/>
            <a:cxnLst/>
            <a:rect l="l" t="t" r="r" b="b"/>
            <a:pathLst>
              <a:path w="2847208" h="2466394">
                <a:moveTo>
                  <a:pt x="0" y="0"/>
                </a:moveTo>
                <a:lnTo>
                  <a:pt x="2847208" y="0"/>
                </a:lnTo>
                <a:lnTo>
                  <a:pt x="2847208" y="2466394"/>
                </a:lnTo>
                <a:lnTo>
                  <a:pt x="0" y="24663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8" name="Freeform 10"/>
          <p:cNvSpPr/>
          <p:nvPr/>
        </p:nvSpPr>
        <p:spPr>
          <a:xfrm>
            <a:off x="12274943" y="5900994"/>
            <a:ext cx="3771494" cy="2823906"/>
          </a:xfrm>
          <a:custGeom>
            <a:avLst/>
            <a:gdLst/>
            <a:ahLst/>
            <a:cxnLst/>
            <a:rect l="l" t="t" r="r" b="b"/>
            <a:pathLst>
              <a:path w="3771494" h="2823906">
                <a:moveTo>
                  <a:pt x="0" y="0"/>
                </a:moveTo>
                <a:lnTo>
                  <a:pt x="3771494" y="0"/>
                </a:lnTo>
                <a:lnTo>
                  <a:pt x="3771494" y="2823907"/>
                </a:lnTo>
                <a:lnTo>
                  <a:pt x="0" y="282390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6" name="TextBox 19"/>
          <p:cNvSpPr txBox="1"/>
          <p:nvPr/>
        </p:nvSpPr>
        <p:spPr>
          <a:xfrm>
            <a:off x="1270000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1-2.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프로젝트 내용</a:t>
            </a:r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7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1563178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3771900"/>
            <a:ext cx="7068536" cy="5172797"/>
          </a:xfrm>
          <a:prstGeom prst="rect">
            <a:avLst/>
          </a:prstGeom>
        </p:spPr>
      </p:pic>
      <p:sp>
        <p:nvSpPr>
          <p:cNvPr id="13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39.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마이페이지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환불 신청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pSp>
        <p:nvGrpSpPr>
          <p:cNvPr id="11" name="Group 6"/>
          <p:cNvGrpSpPr/>
          <p:nvPr/>
        </p:nvGrpSpPr>
        <p:grpSpPr>
          <a:xfrm>
            <a:off x="1176738" y="4178906"/>
            <a:ext cx="524572" cy="488728"/>
            <a:chOff x="0" y="0"/>
            <a:chExt cx="812800" cy="812800"/>
          </a:xfrm>
        </p:grpSpPr>
        <p:sp>
          <p:nvSpPr>
            <p:cNvPr id="14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5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1295400" y="42291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1652132" y="44137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6"/>
          <p:cNvGrpSpPr/>
          <p:nvPr/>
        </p:nvGrpSpPr>
        <p:grpSpPr>
          <a:xfrm>
            <a:off x="5739499" y="7529296"/>
            <a:ext cx="524572" cy="488728"/>
            <a:chOff x="0" y="0"/>
            <a:chExt cx="812800" cy="812800"/>
          </a:xfrm>
        </p:grpSpPr>
        <p:sp>
          <p:nvSpPr>
            <p:cNvPr id="19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0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5858161" y="757949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6214893" y="776415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6"/>
          <p:cNvGrpSpPr/>
          <p:nvPr/>
        </p:nvGrpSpPr>
        <p:grpSpPr>
          <a:xfrm>
            <a:off x="1474086" y="5261716"/>
            <a:ext cx="524572" cy="488728"/>
            <a:chOff x="0" y="0"/>
            <a:chExt cx="812800" cy="812800"/>
          </a:xfrm>
        </p:grpSpPr>
        <p:sp>
          <p:nvSpPr>
            <p:cNvPr id="24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5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1592748" y="531191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1949480" y="549657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8" name="표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8480099"/>
              </p:ext>
            </p:extLst>
          </p:nvPr>
        </p:nvGraphicFramePr>
        <p:xfrm>
          <a:off x="10210801" y="2304520"/>
          <a:ext cx="7326085" cy="6144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/front/pay/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cancelForm.web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환불 신청 결과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환불 신청한 상품에 대해서 환불 신청 상세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dirty="0"/>
                        <a:t> 환불 신청한 날짜</a:t>
                      </a:r>
                      <a:r>
                        <a:rPr lang="en-US" altLang="ko-KR" dirty="0"/>
                        <a:t>,</a:t>
                      </a:r>
                      <a:r>
                        <a:rPr lang="en-US" altLang="ko-KR" baseline="0" dirty="0"/>
                        <a:t> </a:t>
                      </a:r>
                      <a:r>
                        <a:rPr lang="ko-KR" altLang="en-US" baseline="0" dirty="0"/>
                        <a:t>처리 중인 날짜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환불 </a:t>
                      </a:r>
                      <a:r>
                        <a:rPr lang="ko-KR" altLang="en-US" dirty="0">
                          <a:latin typeface="+mn-lt"/>
                        </a:rPr>
                        <a:t>신청</a:t>
                      </a:r>
                      <a:r>
                        <a:rPr lang="ko-KR" altLang="en-US" dirty="0"/>
                        <a:t> 한 상품 정보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배송비를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제외한 환불 예상 금액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3664" y="6798654"/>
            <a:ext cx="799034" cy="108804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31739" y="5473887"/>
            <a:ext cx="897318" cy="230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05627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2304520"/>
            <a:ext cx="7916571" cy="7283246"/>
          </a:xfrm>
          <a:prstGeom prst="rect">
            <a:avLst/>
          </a:prstGeom>
        </p:spPr>
      </p:pic>
      <p:grpSp>
        <p:nvGrpSpPr>
          <p:cNvPr id="11" name="Group 6"/>
          <p:cNvGrpSpPr/>
          <p:nvPr/>
        </p:nvGrpSpPr>
        <p:grpSpPr>
          <a:xfrm>
            <a:off x="1348157" y="3601677"/>
            <a:ext cx="524572" cy="488728"/>
            <a:chOff x="0" y="0"/>
            <a:chExt cx="812800" cy="812800"/>
          </a:xfrm>
        </p:grpSpPr>
        <p:sp>
          <p:nvSpPr>
            <p:cNvPr id="1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4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1466819" y="3651871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1823551" y="3836537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6"/>
          <p:cNvGrpSpPr/>
          <p:nvPr/>
        </p:nvGrpSpPr>
        <p:grpSpPr>
          <a:xfrm>
            <a:off x="1038445" y="2913595"/>
            <a:ext cx="524572" cy="488728"/>
            <a:chOff x="0" y="0"/>
            <a:chExt cx="812800" cy="812800"/>
          </a:xfrm>
        </p:grpSpPr>
        <p:sp>
          <p:nvSpPr>
            <p:cNvPr id="19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0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1157107" y="2963789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1513839" y="3148455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6"/>
          <p:cNvGrpSpPr/>
          <p:nvPr/>
        </p:nvGrpSpPr>
        <p:grpSpPr>
          <a:xfrm>
            <a:off x="6510738" y="2230748"/>
            <a:ext cx="524572" cy="488728"/>
            <a:chOff x="0" y="0"/>
            <a:chExt cx="812800" cy="812800"/>
          </a:xfrm>
        </p:grpSpPr>
        <p:sp>
          <p:nvSpPr>
            <p:cNvPr id="29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0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6629400" y="2280942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6773024" y="2634792"/>
            <a:ext cx="2432" cy="30480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Group 6"/>
          <p:cNvGrpSpPr/>
          <p:nvPr/>
        </p:nvGrpSpPr>
        <p:grpSpPr>
          <a:xfrm>
            <a:off x="7491719" y="2241365"/>
            <a:ext cx="524572" cy="488728"/>
            <a:chOff x="0" y="0"/>
            <a:chExt cx="812800" cy="812800"/>
          </a:xfrm>
        </p:grpSpPr>
        <p:sp>
          <p:nvSpPr>
            <p:cNvPr id="34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5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7610381" y="2291559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7754005" y="2645409"/>
            <a:ext cx="2432" cy="30480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6"/>
          <p:cNvGrpSpPr/>
          <p:nvPr/>
        </p:nvGrpSpPr>
        <p:grpSpPr>
          <a:xfrm>
            <a:off x="8297192" y="3482894"/>
            <a:ext cx="524572" cy="488728"/>
            <a:chOff x="0" y="0"/>
            <a:chExt cx="812800" cy="812800"/>
          </a:xfrm>
        </p:grpSpPr>
        <p:sp>
          <p:nvSpPr>
            <p:cNvPr id="39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0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1" name="TextBox 40"/>
          <p:cNvSpPr txBox="1"/>
          <p:nvPr/>
        </p:nvSpPr>
        <p:spPr>
          <a:xfrm>
            <a:off x="8415854" y="353308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 flipV="1">
            <a:off x="8008722" y="3743964"/>
            <a:ext cx="318601" cy="1409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4" name="표 4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4886244"/>
              </p:ext>
            </p:extLst>
          </p:nvPr>
        </p:nvGraphicFramePr>
        <p:xfrm>
          <a:off x="10210801" y="2304520"/>
          <a:ext cx="7326085" cy="79512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/front/buy/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cancelhistory.web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주문 취소</a:t>
                      </a: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/ 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교환</a:t>
                      </a: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/</a:t>
                      </a:r>
                      <a:r>
                        <a:rPr lang="en-US" altLang="ko-KR" sz="3000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3000" dirty="0" err="1">
                          <a:latin typeface="맑은 고딕" panose="020B0503020000020004" pitchFamily="50" charset="-127"/>
                        </a:rPr>
                        <a:t>환불내역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주문 취소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교환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환불 내역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주문 취소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교환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환불</a:t>
                      </a:r>
                      <a:r>
                        <a:rPr lang="ko-KR" altLang="en-US" baseline="0" dirty="0"/>
                        <a:t>한</a:t>
                      </a:r>
                      <a:r>
                        <a:rPr lang="ko-KR" altLang="en-US" dirty="0"/>
                        <a:t> 날짜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이미지 클릭 시 상품 상세 페이지로 이동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클릭 시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주문 취소한 상세 내역 확인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 주문한 정보 삭제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장바구니에 상품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1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개 담김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043369"/>
                  </a:ext>
                </a:extLst>
              </a:tr>
            </a:tbl>
          </a:graphicData>
        </a:graphic>
      </p:graphicFrame>
      <p:sp>
        <p:nvSpPr>
          <p:cNvPr id="45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40.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마이페이지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취소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/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교환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/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환불 내역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6600" y="3750777"/>
            <a:ext cx="523948" cy="19052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19389" y="6972279"/>
            <a:ext cx="438211" cy="15242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24200" y="5362672"/>
            <a:ext cx="485843" cy="14289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76600" y="8576172"/>
            <a:ext cx="466790" cy="133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08725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44" name="표 4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7405285"/>
              </p:ext>
            </p:extLst>
          </p:nvPr>
        </p:nvGraphicFramePr>
        <p:xfrm>
          <a:off x="10210801" y="2304520"/>
          <a:ext cx="7326085" cy="58875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/front/member/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withdraw.web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회원 탈퇴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가입한 회원 대상으로 회원 탈퇴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3172464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baseline="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baseline="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회원 탈퇴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상태 코드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(8)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자퇴로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변경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3238500"/>
            <a:ext cx="6649378" cy="4915586"/>
          </a:xfrm>
          <a:prstGeom prst="rect">
            <a:avLst/>
          </a:prstGeom>
        </p:spPr>
      </p:pic>
      <p:sp>
        <p:nvSpPr>
          <p:cNvPr id="50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41.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마이페이지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회원 탈퇴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pSp>
        <p:nvGrpSpPr>
          <p:cNvPr id="11" name="Group 6"/>
          <p:cNvGrpSpPr/>
          <p:nvPr/>
        </p:nvGrpSpPr>
        <p:grpSpPr>
          <a:xfrm>
            <a:off x="900368" y="6998306"/>
            <a:ext cx="524572" cy="488728"/>
            <a:chOff x="0" y="0"/>
            <a:chExt cx="812800" cy="812800"/>
          </a:xfrm>
        </p:grpSpPr>
        <p:sp>
          <p:nvSpPr>
            <p:cNvPr id="12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3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1019030" y="70485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1375762" y="72331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060574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2739" y="2592782"/>
            <a:ext cx="6925642" cy="6344535"/>
          </a:xfrm>
          <a:prstGeom prst="rect">
            <a:avLst/>
          </a:prstGeom>
        </p:spPr>
      </p:pic>
      <p:grpSp>
        <p:nvGrpSpPr>
          <p:cNvPr id="12" name="Group 6"/>
          <p:cNvGrpSpPr/>
          <p:nvPr/>
        </p:nvGrpSpPr>
        <p:grpSpPr>
          <a:xfrm>
            <a:off x="1100538" y="4178906"/>
            <a:ext cx="524572" cy="488728"/>
            <a:chOff x="0" y="0"/>
            <a:chExt cx="812800" cy="812800"/>
          </a:xfrm>
        </p:grpSpPr>
        <p:sp>
          <p:nvSpPr>
            <p:cNvPr id="1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4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1219200" y="42291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1575932" y="44137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6"/>
          <p:cNvGrpSpPr/>
          <p:nvPr/>
        </p:nvGrpSpPr>
        <p:grpSpPr>
          <a:xfrm>
            <a:off x="914400" y="7928704"/>
            <a:ext cx="524572" cy="488728"/>
            <a:chOff x="0" y="0"/>
            <a:chExt cx="812800" cy="812800"/>
          </a:xfrm>
        </p:grpSpPr>
        <p:sp>
          <p:nvSpPr>
            <p:cNvPr id="18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9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1033062" y="797889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237113" y="8163564"/>
            <a:ext cx="579259" cy="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6"/>
          <p:cNvGrpSpPr/>
          <p:nvPr/>
        </p:nvGrpSpPr>
        <p:grpSpPr>
          <a:xfrm>
            <a:off x="902109" y="7323048"/>
            <a:ext cx="524572" cy="488728"/>
            <a:chOff x="0" y="0"/>
            <a:chExt cx="812800" cy="812800"/>
          </a:xfrm>
        </p:grpSpPr>
        <p:sp>
          <p:nvSpPr>
            <p:cNvPr id="2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4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1020771" y="7373242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1377503" y="7557908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6"/>
          <p:cNvGrpSpPr/>
          <p:nvPr/>
        </p:nvGrpSpPr>
        <p:grpSpPr>
          <a:xfrm>
            <a:off x="7913971" y="4200525"/>
            <a:ext cx="524572" cy="488728"/>
            <a:chOff x="0" y="0"/>
            <a:chExt cx="812800" cy="812800"/>
          </a:xfrm>
        </p:grpSpPr>
        <p:sp>
          <p:nvSpPr>
            <p:cNvPr id="28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9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8032633" y="4250719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 flipV="1">
            <a:off x="7625501" y="4461595"/>
            <a:ext cx="318601" cy="1409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Group 6"/>
          <p:cNvGrpSpPr/>
          <p:nvPr/>
        </p:nvGrpSpPr>
        <p:grpSpPr>
          <a:xfrm>
            <a:off x="7935334" y="4882145"/>
            <a:ext cx="524572" cy="488728"/>
            <a:chOff x="0" y="0"/>
            <a:chExt cx="812800" cy="812800"/>
          </a:xfrm>
        </p:grpSpPr>
        <p:sp>
          <p:nvSpPr>
            <p:cNvPr id="3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4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8053996" y="4932339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 flipV="1">
            <a:off x="7010400" y="4620051"/>
            <a:ext cx="955066" cy="524574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0" name="표 3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0105229"/>
              </p:ext>
            </p:extLst>
          </p:nvPr>
        </p:nvGraphicFramePr>
        <p:xfrm>
          <a:off x="10210801" y="2304520"/>
          <a:ext cx="7326085" cy="79512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/front/member/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modifyDelivery.web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err="1">
                          <a:latin typeface="맑은 고딕" panose="020B0503020000020004" pitchFamily="50" charset="-127"/>
                        </a:rPr>
                        <a:t>배송지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 관리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배송지 확인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수정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추가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삭제 처리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현재 저장된 주소 정보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표시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기본 </a:t>
                      </a:r>
                      <a:r>
                        <a:rPr lang="ko-KR" altLang="en-US" baseline="0" dirty="0" err="1">
                          <a:latin typeface="맑은 고딕" panose="020B0503020000020004" pitchFamily="50" charset="-127"/>
                        </a:rPr>
                        <a:t>배송지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1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개만 설정 가능</a:t>
                      </a:r>
                      <a:endParaRPr lang="en-US" altLang="ko-KR" baseline="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클릭 시 등록된 </a:t>
                      </a:r>
                      <a:r>
                        <a:rPr lang="ko-KR" altLang="en-US" baseline="0" dirty="0" err="1">
                          <a:latin typeface="맑은 고딕" panose="020B0503020000020004" pitchFamily="50" charset="-127"/>
                        </a:rPr>
                        <a:t>배송지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삭제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클릭 시 등록된 배송지 수정 페이지로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우편번호 찾기 클릭 시 다음 우편번호 팝업 창 호출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주소 필수 조건 충족 하면 배송지 최대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3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개까지 추가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043369"/>
                  </a:ext>
                </a:extLst>
              </a:tr>
            </a:tbl>
          </a:graphicData>
        </a:graphic>
      </p:graphicFrame>
      <p:sp>
        <p:nvSpPr>
          <p:cNvPr id="41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42.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마이페이지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배송지 관리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156370844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38" name="그림 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" y="2847261"/>
            <a:ext cx="6230219" cy="5115639"/>
          </a:xfrm>
          <a:prstGeom prst="rect">
            <a:avLst/>
          </a:prstGeom>
        </p:spPr>
      </p:pic>
      <p:grpSp>
        <p:nvGrpSpPr>
          <p:cNvPr id="39" name="Group 6"/>
          <p:cNvGrpSpPr/>
          <p:nvPr/>
        </p:nvGrpSpPr>
        <p:grpSpPr>
          <a:xfrm>
            <a:off x="971592" y="3416906"/>
            <a:ext cx="524572" cy="488728"/>
            <a:chOff x="0" y="0"/>
            <a:chExt cx="812800" cy="812800"/>
          </a:xfrm>
        </p:grpSpPr>
        <p:sp>
          <p:nvSpPr>
            <p:cNvPr id="41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2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3" name="TextBox 42"/>
          <p:cNvSpPr txBox="1"/>
          <p:nvPr/>
        </p:nvSpPr>
        <p:spPr>
          <a:xfrm>
            <a:off x="1090254" y="34671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1446986" y="36517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Group 6"/>
          <p:cNvGrpSpPr/>
          <p:nvPr/>
        </p:nvGrpSpPr>
        <p:grpSpPr>
          <a:xfrm>
            <a:off x="971592" y="6274491"/>
            <a:ext cx="524572" cy="488728"/>
            <a:chOff x="0" y="0"/>
            <a:chExt cx="812800" cy="812800"/>
          </a:xfrm>
        </p:grpSpPr>
        <p:sp>
          <p:nvSpPr>
            <p:cNvPr id="46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7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1090254" y="6324685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1446986" y="6509351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Group 6"/>
          <p:cNvGrpSpPr/>
          <p:nvPr/>
        </p:nvGrpSpPr>
        <p:grpSpPr>
          <a:xfrm>
            <a:off x="1002212" y="6897691"/>
            <a:ext cx="524572" cy="488728"/>
            <a:chOff x="0" y="0"/>
            <a:chExt cx="812800" cy="812800"/>
          </a:xfrm>
        </p:grpSpPr>
        <p:sp>
          <p:nvSpPr>
            <p:cNvPr id="51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2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3" name="TextBox 52"/>
          <p:cNvSpPr txBox="1"/>
          <p:nvPr/>
        </p:nvSpPr>
        <p:spPr>
          <a:xfrm>
            <a:off x="1120874" y="6947885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1477606" y="7132551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5" name="표 5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6184171"/>
              </p:ext>
            </p:extLst>
          </p:nvPr>
        </p:nvGraphicFramePr>
        <p:xfrm>
          <a:off x="10210801" y="2304520"/>
          <a:ext cx="7326085" cy="64183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/front/member/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writeFormDelivery.web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err="1">
                          <a:latin typeface="맑은 고딕" panose="020B0503020000020004" pitchFamily="50" charset="-127"/>
                        </a:rPr>
                        <a:t>배송지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 수정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배송지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수정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baseline="0" dirty="0"/>
                        <a:t>체크박스 클릭 시 기본 배송지로 설정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다음 우편번호 팝업 창 호출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필수 조건 충족 시 </a:t>
                      </a: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배송지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수정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</a:tbl>
          </a:graphicData>
        </a:graphic>
      </p:graphicFrame>
      <p:sp>
        <p:nvSpPr>
          <p:cNvPr id="56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43.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마이페이지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배송지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수정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123826103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2304520"/>
            <a:ext cx="8725681" cy="6930091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4056845"/>
            <a:ext cx="7835250" cy="5582527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85" name="표 84">
            <a:extLst>
              <a:ext uri="{FF2B5EF4-FFF2-40B4-BE49-F238E27FC236}">
                <a16:creationId xmlns:a16="http://schemas.microsoft.com/office/drawing/2014/main" id="{FA11CEF8-3C9D-2F60-F59A-4AAB2E8164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4587478"/>
              </p:ext>
            </p:extLst>
          </p:nvPr>
        </p:nvGraphicFramePr>
        <p:xfrm>
          <a:off x="10210801" y="2304520"/>
          <a:ext cx="7326085" cy="79119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285261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  <a:gridCol w="5725886">
                  <a:extLst>
                    <a:ext uri="{9D8B030D-6E8A-4147-A177-3AD203B41FA5}">
                      <a16:colId xmlns:a16="http://schemas.microsoft.com/office/drawing/2014/main" val="3973606477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/front/basket/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main.web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300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장바구니 페이지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3000" kern="1200" dirty="0">
                        <a:solidFill>
                          <a:schemeClr val="dk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3"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장바구니에 담은 목록 표시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성별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입력한 설문조사를 바탕으로 결과 요약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체크박스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선택 시 전체 상품 선택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체크박스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선택 시 해당 상품 선택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3801205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수량 </a:t>
                      </a:r>
                      <a:r>
                        <a:rPr lang="en-US" altLang="ko-KR" dirty="0"/>
                        <a:t>-, +,</a:t>
                      </a:r>
                      <a:r>
                        <a:rPr lang="en-US" altLang="ko-KR" baseline="0" dirty="0"/>
                        <a:t> </a:t>
                      </a:r>
                      <a:r>
                        <a:rPr lang="ko-KR" altLang="en-US" baseline="0" dirty="0"/>
                        <a:t>직접 입력으로 페이지 이동 없이 변경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7095041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수량에 따라 상품 금액</a:t>
                      </a:r>
                      <a:r>
                        <a:rPr lang="ko-KR" altLang="en-US" baseline="0" dirty="0"/>
                        <a:t> 페이지 이동 없이 변경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0326925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상품 </a:t>
                      </a:r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개당 포인트 </a:t>
                      </a:r>
                      <a:r>
                        <a:rPr lang="ko-KR" altLang="en-US" dirty="0" err="1"/>
                        <a:t>적립률</a:t>
                      </a:r>
                      <a:r>
                        <a:rPr lang="ko-KR" altLang="en-US" dirty="0"/>
                        <a:t> 확인 가능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1618347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6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수량에 따라 합계 </a:t>
                      </a:r>
                      <a:r>
                        <a:rPr lang="ko-KR" altLang="en-US" baseline="0" dirty="0"/>
                        <a:t>포인트가 페이지 이동 없이 변경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3408420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7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수량에 따라 합계 금액 </a:t>
                      </a:r>
                      <a:r>
                        <a:rPr lang="ko-KR" altLang="en-US" baseline="0" dirty="0"/>
                        <a:t>페이지 이동 없이 변경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5600032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8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체크 된 상품의 수량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금액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적립 포인트 확인 가능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3673065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9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클릭 시 선택한 상품 삭제 가능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2951781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10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클릭 시 선택한 상품 주문 가능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5398715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11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클릭 시 선택 되어 있지 않아도 전체 상품 주문 가능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9887580"/>
                  </a:ext>
                </a:extLst>
              </a:tr>
            </a:tbl>
          </a:graphicData>
        </a:graphic>
      </p:graphicFrame>
      <p:sp>
        <p:nvSpPr>
          <p:cNvPr id="87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44.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장바구니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1714500" y="4784467"/>
            <a:ext cx="369386" cy="2697"/>
          </a:xfrm>
          <a:prstGeom prst="straightConnector1">
            <a:avLst/>
          </a:prstGeom>
          <a:ln w="254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타원 55"/>
          <p:cNvSpPr/>
          <p:nvPr/>
        </p:nvSpPr>
        <p:spPr>
          <a:xfrm>
            <a:off x="1524000" y="4686300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1</a:t>
            </a:r>
            <a:endParaRPr lang="ko-KR" altLang="en-US" sz="1300" dirty="0"/>
          </a:p>
        </p:txBody>
      </p: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1717463" y="5273933"/>
            <a:ext cx="369386" cy="2697"/>
          </a:xfrm>
          <a:prstGeom prst="straightConnector1">
            <a:avLst/>
          </a:prstGeom>
          <a:ln w="254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타원 57"/>
          <p:cNvSpPr/>
          <p:nvPr/>
        </p:nvSpPr>
        <p:spPr>
          <a:xfrm>
            <a:off x="1526963" y="5175766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2</a:t>
            </a:r>
            <a:endParaRPr lang="ko-KR" altLang="en-US" sz="1300" dirty="0"/>
          </a:p>
        </p:txBody>
      </p:sp>
      <p:sp>
        <p:nvSpPr>
          <p:cNvPr id="13" name="TextBox 12"/>
          <p:cNvSpPr txBox="1"/>
          <p:nvPr/>
        </p:nvSpPr>
        <p:spPr>
          <a:xfrm>
            <a:off x="5791200" y="5175766"/>
            <a:ext cx="2286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/>
              <a:t>+</a:t>
            </a:r>
            <a:endParaRPr lang="ko-KR" altLang="en-US" sz="700" dirty="0"/>
          </a:p>
        </p:txBody>
      </p:sp>
      <p:sp>
        <p:nvSpPr>
          <p:cNvPr id="59" name="TextBox 58"/>
          <p:cNvSpPr txBox="1"/>
          <p:nvPr/>
        </p:nvSpPr>
        <p:spPr>
          <a:xfrm>
            <a:off x="5791200" y="5934045"/>
            <a:ext cx="2286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/>
              <a:t>+</a:t>
            </a:r>
            <a:endParaRPr lang="ko-KR" altLang="en-US" sz="700" dirty="0"/>
          </a:p>
        </p:txBody>
      </p:sp>
      <p:sp>
        <p:nvSpPr>
          <p:cNvPr id="60" name="TextBox 59"/>
          <p:cNvSpPr txBox="1"/>
          <p:nvPr/>
        </p:nvSpPr>
        <p:spPr>
          <a:xfrm>
            <a:off x="5791200" y="6692324"/>
            <a:ext cx="2286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/>
              <a:t>+</a:t>
            </a:r>
            <a:endParaRPr lang="ko-KR" altLang="en-US" sz="700" dirty="0"/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4991100" y="4998331"/>
            <a:ext cx="571500" cy="145169"/>
          </a:xfrm>
          <a:prstGeom prst="straightConnector1">
            <a:avLst/>
          </a:prstGeom>
          <a:ln w="254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타원 61"/>
          <p:cNvSpPr/>
          <p:nvPr/>
        </p:nvSpPr>
        <p:spPr>
          <a:xfrm>
            <a:off x="4800600" y="4897466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3</a:t>
            </a:r>
            <a:endParaRPr lang="ko-KR" altLang="en-US" sz="1300" dirty="0"/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 flipV="1">
            <a:off x="9030243" y="6112133"/>
            <a:ext cx="234407" cy="2698"/>
          </a:xfrm>
          <a:prstGeom prst="straightConnector1">
            <a:avLst/>
          </a:prstGeom>
          <a:ln w="254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타원 65"/>
          <p:cNvSpPr/>
          <p:nvPr/>
        </p:nvSpPr>
        <p:spPr>
          <a:xfrm>
            <a:off x="9251950" y="6013966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7</a:t>
            </a:r>
            <a:endParaRPr lang="ko-KR" altLang="en-US" sz="1300" dirty="0"/>
          </a:p>
        </p:txBody>
      </p: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6945991" y="9418061"/>
            <a:ext cx="0" cy="192931"/>
          </a:xfrm>
          <a:prstGeom prst="straightConnector1">
            <a:avLst/>
          </a:prstGeom>
          <a:ln w="254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타원 67"/>
          <p:cNvSpPr/>
          <p:nvPr/>
        </p:nvSpPr>
        <p:spPr>
          <a:xfrm>
            <a:off x="6825341" y="9594857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9</a:t>
            </a:r>
            <a:endParaRPr lang="ko-KR" altLang="en-US" sz="1300" dirty="0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7860391" y="9418061"/>
            <a:ext cx="0" cy="192931"/>
          </a:xfrm>
          <a:prstGeom prst="straightConnector1">
            <a:avLst/>
          </a:prstGeom>
          <a:ln w="254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타원 70"/>
          <p:cNvSpPr/>
          <p:nvPr/>
        </p:nvSpPr>
        <p:spPr>
          <a:xfrm>
            <a:off x="7739741" y="9594857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dirty="0"/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7969250" y="6210300"/>
            <a:ext cx="0" cy="192931"/>
          </a:xfrm>
          <a:prstGeom prst="straightConnector1">
            <a:avLst/>
          </a:prstGeom>
          <a:ln w="254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타원 72"/>
          <p:cNvSpPr/>
          <p:nvPr/>
        </p:nvSpPr>
        <p:spPr>
          <a:xfrm>
            <a:off x="7848600" y="6387096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6</a:t>
            </a:r>
            <a:endParaRPr lang="ko-KR" altLang="en-US" sz="1300" dirty="0"/>
          </a:p>
        </p:txBody>
      </p: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7283450" y="6218170"/>
            <a:ext cx="0" cy="192931"/>
          </a:xfrm>
          <a:prstGeom prst="straightConnector1">
            <a:avLst/>
          </a:prstGeom>
          <a:ln w="254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타원 74"/>
          <p:cNvSpPr/>
          <p:nvPr/>
        </p:nvSpPr>
        <p:spPr>
          <a:xfrm>
            <a:off x="7162800" y="6394966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5</a:t>
            </a:r>
            <a:endParaRPr lang="ko-KR" altLang="en-US" sz="1300" dirty="0"/>
          </a:p>
        </p:txBody>
      </p: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6572250" y="6218170"/>
            <a:ext cx="0" cy="192931"/>
          </a:xfrm>
          <a:prstGeom prst="straightConnector1">
            <a:avLst/>
          </a:prstGeom>
          <a:ln w="254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타원 78"/>
          <p:cNvSpPr/>
          <p:nvPr/>
        </p:nvSpPr>
        <p:spPr>
          <a:xfrm>
            <a:off x="6451600" y="6394966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4</a:t>
            </a:r>
            <a:endParaRPr lang="ko-KR" altLang="en-US" sz="1300" dirty="0"/>
          </a:p>
        </p:txBody>
      </p: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6096000" y="8247315"/>
            <a:ext cx="369386" cy="2697"/>
          </a:xfrm>
          <a:prstGeom prst="straightConnector1">
            <a:avLst/>
          </a:prstGeom>
          <a:ln w="254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타원 80"/>
          <p:cNvSpPr/>
          <p:nvPr/>
        </p:nvSpPr>
        <p:spPr>
          <a:xfrm>
            <a:off x="5905500" y="8149148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8</a:t>
            </a:r>
            <a:endParaRPr lang="ko-KR" altLang="en-US" sz="1300" dirty="0"/>
          </a:p>
        </p:txBody>
      </p:sp>
      <p:sp>
        <p:nvSpPr>
          <p:cNvPr id="17" name="TextBox 16"/>
          <p:cNvSpPr txBox="1"/>
          <p:nvPr/>
        </p:nvSpPr>
        <p:spPr>
          <a:xfrm>
            <a:off x="7685766" y="9566191"/>
            <a:ext cx="3492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10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8740256" y="9396840"/>
            <a:ext cx="0" cy="192931"/>
          </a:xfrm>
          <a:prstGeom prst="straightConnector1">
            <a:avLst/>
          </a:prstGeom>
          <a:ln w="254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타원 82"/>
          <p:cNvSpPr/>
          <p:nvPr/>
        </p:nvSpPr>
        <p:spPr>
          <a:xfrm>
            <a:off x="8619606" y="9573636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dirty="0"/>
          </a:p>
        </p:txBody>
      </p:sp>
      <p:sp>
        <p:nvSpPr>
          <p:cNvPr id="84" name="TextBox 83"/>
          <p:cNvSpPr txBox="1"/>
          <p:nvPr/>
        </p:nvSpPr>
        <p:spPr>
          <a:xfrm>
            <a:off x="8565631" y="9544970"/>
            <a:ext cx="3492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11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257289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그림 4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2177944"/>
            <a:ext cx="9111115" cy="7134717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85" name="표 84">
            <a:extLst>
              <a:ext uri="{FF2B5EF4-FFF2-40B4-BE49-F238E27FC236}">
                <a16:creationId xmlns:a16="http://schemas.microsoft.com/office/drawing/2014/main" id="{FA11CEF8-3C9D-2F60-F59A-4AAB2E8164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6494246"/>
              </p:ext>
            </p:extLst>
          </p:nvPr>
        </p:nvGraphicFramePr>
        <p:xfrm>
          <a:off x="10210801" y="2304520"/>
          <a:ext cx="7326085" cy="69670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285261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  <a:gridCol w="5725886">
                  <a:extLst>
                    <a:ext uri="{9D8B030D-6E8A-4147-A177-3AD203B41FA5}">
                      <a16:colId xmlns:a16="http://schemas.microsoft.com/office/drawing/2014/main" val="3973606477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/front/pay/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index.web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300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주문 결제 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페이지</a:t>
                      </a:r>
                      <a:endParaRPr lang="ko-KR" altLang="en-US" sz="3000" kern="1200" dirty="0">
                        <a:solidFill>
                          <a:schemeClr val="dk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3000" kern="1200" dirty="0">
                        <a:solidFill>
                          <a:schemeClr val="dk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3"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장바구니에 담은 상품 구매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성별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입력한 설문조사를 바탕으로 결과 요약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로그인 한 회원정보를 구매자 정보에 표시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배송 요청 사항 최대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60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자까지 입력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3801205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배송 예정 일자 표시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7095041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구매할 상품명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각 수량 표시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0326925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적립 예상 포인트 표시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1618347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6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사용 가능한 포인트 표시 및 사용 가능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3408420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7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구매할 상품 총 결제</a:t>
                      </a:r>
                      <a:r>
                        <a:rPr lang="en-US" altLang="ko-KR" baseline="0" dirty="0"/>
                        <a:t> </a:t>
                      </a:r>
                      <a:r>
                        <a:rPr lang="ko-KR" altLang="en-US" baseline="0" dirty="0"/>
                        <a:t>금액 표시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5600032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8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클릭 시 결제 페이지로 이동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3673065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9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클릭 시</a:t>
                      </a:r>
                      <a:r>
                        <a:rPr lang="ko-KR" altLang="en-US" baseline="0" dirty="0"/>
                        <a:t> 저장 되어 있는 </a:t>
                      </a:r>
                      <a:r>
                        <a:rPr lang="ko-KR" altLang="en-US" baseline="0" dirty="0" err="1"/>
                        <a:t>배송지</a:t>
                      </a:r>
                      <a:r>
                        <a:rPr lang="ko-KR" altLang="en-US" baseline="0" dirty="0"/>
                        <a:t> 중에 선택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2951781"/>
                  </a:ext>
                </a:extLst>
              </a:tr>
            </a:tbl>
          </a:graphicData>
        </a:graphic>
      </p:graphicFrame>
      <p:sp>
        <p:nvSpPr>
          <p:cNvPr id="41" name="타원 40"/>
          <p:cNvSpPr/>
          <p:nvPr/>
        </p:nvSpPr>
        <p:spPr>
          <a:xfrm>
            <a:off x="838200" y="3835400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1</a:t>
            </a:r>
            <a:endParaRPr lang="ko-KR" altLang="en-US" sz="1300" dirty="0"/>
          </a:p>
        </p:txBody>
      </p:sp>
      <p:sp>
        <p:nvSpPr>
          <p:cNvPr id="42" name="원호 41">
            <a:extLst>
              <a:ext uri="{FF2B5EF4-FFF2-40B4-BE49-F238E27FC236}">
                <a16:creationId xmlns:a16="http://schemas.microsoft.com/office/drawing/2014/main" id="{347DD1C2-807E-0036-3183-22442B673054}"/>
              </a:ext>
            </a:extLst>
          </p:cNvPr>
          <p:cNvSpPr/>
          <p:nvPr/>
        </p:nvSpPr>
        <p:spPr>
          <a:xfrm rot="13999673">
            <a:off x="1292457" y="3277302"/>
            <a:ext cx="1562743" cy="1490331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076039" y="3924300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타원 43"/>
          <p:cNvSpPr/>
          <p:nvPr/>
        </p:nvSpPr>
        <p:spPr>
          <a:xfrm>
            <a:off x="1033462" y="4579763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2</a:t>
            </a:r>
            <a:endParaRPr lang="ko-KR" altLang="en-US" sz="1300" dirty="0"/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271301" y="4668663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타원 49"/>
          <p:cNvSpPr/>
          <p:nvPr/>
        </p:nvSpPr>
        <p:spPr>
          <a:xfrm>
            <a:off x="1080958" y="5482844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3</a:t>
            </a:r>
            <a:endParaRPr lang="ko-KR" altLang="en-US" sz="1300" dirty="0"/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318797" y="5571744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타원 51"/>
          <p:cNvSpPr/>
          <p:nvPr/>
        </p:nvSpPr>
        <p:spPr>
          <a:xfrm>
            <a:off x="1076039" y="6190208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4</a:t>
            </a:r>
            <a:endParaRPr lang="ko-KR" altLang="en-US" sz="1300" dirty="0"/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313878" y="6279108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타원 53"/>
          <p:cNvSpPr/>
          <p:nvPr/>
        </p:nvSpPr>
        <p:spPr>
          <a:xfrm>
            <a:off x="8534400" y="8724900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8</a:t>
            </a:r>
            <a:endParaRPr lang="ko-KR" altLang="en-US" sz="1300" dirty="0"/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8772239" y="8813800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타원 62"/>
          <p:cNvSpPr/>
          <p:nvPr/>
        </p:nvSpPr>
        <p:spPr>
          <a:xfrm>
            <a:off x="1066800" y="7886700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6</a:t>
            </a:r>
            <a:endParaRPr lang="ko-KR" altLang="en-US" sz="1300" dirty="0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304639" y="7975600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타원 75"/>
          <p:cNvSpPr/>
          <p:nvPr/>
        </p:nvSpPr>
        <p:spPr>
          <a:xfrm>
            <a:off x="1062036" y="8221534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7</a:t>
            </a:r>
            <a:endParaRPr lang="ko-KR" altLang="en-US" sz="1300" dirty="0"/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299875" y="8310434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타원 87"/>
          <p:cNvSpPr/>
          <p:nvPr/>
        </p:nvSpPr>
        <p:spPr>
          <a:xfrm>
            <a:off x="1071562" y="7551866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5</a:t>
            </a:r>
            <a:endParaRPr lang="ko-KR" altLang="en-US" sz="1300" dirty="0"/>
          </a:p>
        </p:txBody>
      </p: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309401" y="7640766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타원 91"/>
          <p:cNvSpPr/>
          <p:nvPr/>
        </p:nvSpPr>
        <p:spPr>
          <a:xfrm>
            <a:off x="7315200" y="4261366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9</a:t>
            </a:r>
            <a:endParaRPr lang="ko-KR" altLang="en-US" sz="1300" dirty="0"/>
          </a:p>
        </p:txBody>
      </p: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>
            <a:off x="7050881" y="4381500"/>
            <a:ext cx="3048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45.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주문 결제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6432" y="7200900"/>
            <a:ext cx="750168" cy="253221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2526432" y="7219788"/>
            <a:ext cx="762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/>
              <a:t>230,800</a:t>
            </a:r>
            <a:r>
              <a:rPr lang="ko-KR" altLang="en-US" sz="800" b="1" dirty="0"/>
              <a:t>원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4526" y="8153895"/>
            <a:ext cx="733490" cy="238940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4042" y="7494979"/>
            <a:ext cx="750168" cy="253221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2526432" y="7513867"/>
            <a:ext cx="9025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/>
              <a:t>3,600 </a:t>
            </a:r>
            <a:r>
              <a:rPr lang="ko-KR" altLang="en-US" sz="800" b="1" dirty="0"/>
              <a:t>포인트</a:t>
            </a:r>
          </a:p>
        </p:txBody>
      </p:sp>
    </p:spTree>
    <p:extLst>
      <p:ext uri="{BB962C8B-B14F-4D97-AF65-F5344CB8AC3E}">
        <p14:creationId xmlns:p14="http://schemas.microsoft.com/office/powerpoint/2010/main" val="31936685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4130" y="2371711"/>
            <a:ext cx="8573696" cy="614448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010400" y="3543300"/>
            <a:ext cx="12954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/>
              <a:t>230,800</a:t>
            </a:r>
            <a:r>
              <a:rPr lang="ko-KR" altLang="en-US" sz="1000" b="1" dirty="0"/>
              <a:t>원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5500978" y="3458661"/>
            <a:ext cx="53340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 dirty="0"/>
              <a:t>230,800</a:t>
            </a:r>
            <a:r>
              <a:rPr lang="ko-KR" altLang="en-US" sz="500" b="1" dirty="0"/>
              <a:t>원</a:t>
            </a:r>
          </a:p>
        </p:txBody>
      </p:sp>
      <p:sp>
        <p:nvSpPr>
          <p:cNvPr id="40" name="타원 39"/>
          <p:cNvSpPr/>
          <p:nvPr/>
        </p:nvSpPr>
        <p:spPr>
          <a:xfrm>
            <a:off x="5249518" y="6819900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2</a:t>
            </a:r>
            <a:endParaRPr lang="ko-KR" altLang="en-US" sz="1300" dirty="0"/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5487357" y="6908800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타원 46"/>
          <p:cNvSpPr/>
          <p:nvPr/>
        </p:nvSpPr>
        <p:spPr>
          <a:xfrm>
            <a:off x="8458200" y="6810633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3</a:t>
            </a:r>
            <a:endParaRPr lang="ko-KR" altLang="en-US" sz="1300" dirty="0"/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 flipV="1">
            <a:off x="8153400" y="6918067"/>
            <a:ext cx="342900" cy="748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타원 55"/>
          <p:cNvSpPr/>
          <p:nvPr/>
        </p:nvSpPr>
        <p:spPr>
          <a:xfrm>
            <a:off x="1905000" y="5143500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1</a:t>
            </a:r>
            <a:endParaRPr lang="ko-KR" altLang="en-US" sz="1300" dirty="0"/>
          </a:p>
        </p:txBody>
      </p: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2142839" y="5232400"/>
            <a:ext cx="295561" cy="926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원호 58">
            <a:extLst>
              <a:ext uri="{FF2B5EF4-FFF2-40B4-BE49-F238E27FC236}">
                <a16:creationId xmlns:a16="http://schemas.microsoft.com/office/drawing/2014/main" id="{347DD1C2-807E-0036-3183-22442B673054}"/>
              </a:ext>
            </a:extLst>
          </p:cNvPr>
          <p:cNvSpPr/>
          <p:nvPr/>
        </p:nvSpPr>
        <p:spPr>
          <a:xfrm rot="13999673">
            <a:off x="2283097" y="4129481"/>
            <a:ext cx="3478266" cy="3004644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61" name="표 6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5433611"/>
              </p:ext>
            </p:extLst>
          </p:nvPr>
        </p:nvGraphicFramePr>
        <p:xfrm>
          <a:off x="10210801" y="2304520"/>
          <a:ext cx="7326085" cy="6144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/front/pay/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index.web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결제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결제 페이지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API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연동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dirty="0"/>
                        <a:t>결제 수단 선택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결제 팝업 창 닫힘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모바일 결제 이동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결제 완료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</a:tbl>
          </a:graphicData>
        </a:graphic>
      </p:graphicFrame>
      <p:sp>
        <p:nvSpPr>
          <p:cNvPr id="66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46.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주문 결제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56755212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2304520"/>
            <a:ext cx="5020525" cy="7141873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pSp>
        <p:nvGrpSpPr>
          <p:cNvPr id="31" name="Group 6"/>
          <p:cNvGrpSpPr/>
          <p:nvPr/>
        </p:nvGrpSpPr>
        <p:grpSpPr>
          <a:xfrm>
            <a:off x="3157938" y="5550506"/>
            <a:ext cx="524572" cy="488728"/>
            <a:chOff x="0" y="0"/>
            <a:chExt cx="812800" cy="812800"/>
          </a:xfrm>
        </p:grpSpPr>
        <p:sp>
          <p:nvSpPr>
            <p:cNvPr id="32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3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3276600" y="56007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3633332" y="57853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1" name="표 5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8432768"/>
              </p:ext>
            </p:extLst>
          </p:nvPr>
        </p:nvGraphicFramePr>
        <p:xfrm>
          <a:off x="10210801" y="2304520"/>
          <a:ext cx="7326085" cy="6144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/front/popup/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event.web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이벤트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메인 화면에서 배너 이벤트 화면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3172464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baseline="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baseline="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시 전체 상품으로 바로 이동</a:t>
                      </a:r>
                      <a:endParaRPr lang="en-US" altLang="ko-KR" baseline="0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</a:tbl>
          </a:graphicData>
        </a:graphic>
      </p:graphicFrame>
      <p:sp>
        <p:nvSpPr>
          <p:cNvPr id="52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47.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이벤트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333310437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51" name="표 5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6604518"/>
              </p:ext>
            </p:extLst>
          </p:nvPr>
        </p:nvGraphicFramePr>
        <p:xfrm>
          <a:off x="10210801" y="2304520"/>
          <a:ext cx="7326085" cy="6144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/front/popup/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ars.web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ARS 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전화 주문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메인 화면에서 배너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ARS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전화 주문 화면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3172464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baseline="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baseline="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모바일에서만 가능한 전화주문 이용 안내문</a:t>
                      </a:r>
                      <a:endParaRPr lang="en-US" altLang="ko-KR" baseline="0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</a:tbl>
          </a:graphicData>
        </a:graphic>
      </p:graphicFrame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2637286"/>
            <a:ext cx="5107362" cy="605986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2600" y="3403600"/>
            <a:ext cx="3826590" cy="5217346"/>
          </a:xfrm>
          <a:prstGeom prst="rect">
            <a:avLst/>
          </a:prstGeom>
        </p:spPr>
      </p:pic>
      <p:sp>
        <p:nvSpPr>
          <p:cNvPr id="18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48. ARS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전화 주문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2" name="원호 1">
            <a:extLst>
              <a:ext uri="{FF2B5EF4-FFF2-40B4-BE49-F238E27FC236}">
                <a16:creationId xmlns:a16="http://schemas.microsoft.com/office/drawing/2014/main" id="{9DD832CD-F933-FE28-6AA6-C09CD3A84994}"/>
              </a:ext>
            </a:extLst>
          </p:cNvPr>
          <p:cNvSpPr/>
          <p:nvPr/>
        </p:nvSpPr>
        <p:spPr>
          <a:xfrm rot="13999673">
            <a:off x="319454" y="3544093"/>
            <a:ext cx="6829228" cy="5842128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EBAF8DFC-E2AD-F47A-A105-D48A71A2A368}"/>
              </a:ext>
            </a:extLst>
          </p:cNvPr>
          <p:cNvSpPr/>
          <p:nvPr/>
        </p:nvSpPr>
        <p:spPr>
          <a:xfrm>
            <a:off x="92789" y="5676900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1</a:t>
            </a:r>
            <a:endParaRPr lang="ko-KR" altLang="en-US" sz="1300" dirty="0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8B3A9A93-9310-04B2-7555-1BB7981B624E}"/>
              </a:ext>
            </a:extLst>
          </p:cNvPr>
          <p:cNvCxnSpPr/>
          <p:nvPr/>
        </p:nvCxnSpPr>
        <p:spPr>
          <a:xfrm>
            <a:off x="330628" y="5765800"/>
            <a:ext cx="295561" cy="926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10029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그림 4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38771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1.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개요 및 선정 배경 </a:t>
              </a:r>
              <a:endPara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endParaRPr>
            </a:p>
          </p:txBody>
        </p:sp>
      </p:grpSp>
      <p:sp>
        <p:nvSpPr>
          <p:cNvPr id="79" name="TextBox 19"/>
          <p:cNvSpPr txBox="1"/>
          <p:nvPr/>
        </p:nvSpPr>
        <p:spPr>
          <a:xfrm>
            <a:off x="1270000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1-3-1.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개발 환경</a:t>
            </a:r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40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00" y="2324100"/>
            <a:ext cx="14709884" cy="7388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28372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00D11A-05CA-E172-36BA-E9521F64D6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2">
            <a:extLst>
              <a:ext uri="{FF2B5EF4-FFF2-40B4-BE49-F238E27FC236}">
                <a16:creationId xmlns:a16="http://schemas.microsoft.com/office/drawing/2014/main" id="{4F4F6D3D-0DE1-B5B9-7240-DB97B4076DDC}"/>
              </a:ext>
            </a:extLst>
          </p:cNvPr>
          <p:cNvGrpSpPr/>
          <p:nvPr/>
        </p:nvGrpSpPr>
        <p:grpSpPr>
          <a:xfrm>
            <a:off x="4567456" y="0"/>
            <a:ext cx="13720544" cy="10287000"/>
            <a:chOff x="0" y="0"/>
            <a:chExt cx="3613641" cy="2709333"/>
          </a:xfrm>
        </p:grpSpPr>
        <p:sp>
          <p:nvSpPr>
            <p:cNvPr id="10" name="Freeform 3">
              <a:extLst>
                <a:ext uri="{FF2B5EF4-FFF2-40B4-BE49-F238E27FC236}">
                  <a16:creationId xmlns:a16="http://schemas.microsoft.com/office/drawing/2014/main" id="{2CEE83CA-E3F1-3CEA-F209-BE682178B76B}"/>
                </a:ext>
              </a:extLst>
            </p:cNvPr>
            <p:cNvSpPr/>
            <p:nvPr/>
          </p:nvSpPr>
          <p:spPr>
            <a:xfrm>
              <a:off x="0" y="0"/>
              <a:ext cx="3613641" cy="2709333"/>
            </a:xfrm>
            <a:custGeom>
              <a:avLst/>
              <a:gdLst/>
              <a:ahLst/>
              <a:cxnLst/>
              <a:rect l="l" t="t" r="r" b="b"/>
              <a:pathLst>
                <a:path w="3613641" h="2709333">
                  <a:moveTo>
                    <a:pt x="0" y="0"/>
                  </a:moveTo>
                  <a:lnTo>
                    <a:pt x="3613641" y="0"/>
                  </a:lnTo>
                  <a:lnTo>
                    <a:pt x="361364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3B8AFF"/>
            </a:solidFill>
          </p:spPr>
        </p:sp>
        <p:sp>
          <p:nvSpPr>
            <p:cNvPr id="11" name="TextBox 4">
              <a:extLst>
                <a:ext uri="{FF2B5EF4-FFF2-40B4-BE49-F238E27FC236}">
                  <a16:creationId xmlns:a16="http://schemas.microsoft.com/office/drawing/2014/main" id="{B23FAA2C-48E5-92C0-B6AD-118942A55D40}"/>
                </a:ext>
              </a:extLst>
            </p:cNvPr>
            <p:cNvSpPr txBox="1"/>
            <p:nvPr/>
          </p:nvSpPr>
          <p:spPr>
            <a:xfrm>
              <a:off x="0" y="-57150"/>
              <a:ext cx="3613641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00"/>
                </a:lnSpc>
              </a:pPr>
              <a:endParaRPr dirty="0">
                <a:latin typeface="맑은 고딕" panose="020B0503020000020004" pitchFamily="50" charset="-127"/>
              </a:endParaRPr>
            </a:p>
          </p:txBody>
        </p:sp>
      </p:grpSp>
      <p:sp>
        <p:nvSpPr>
          <p:cNvPr id="6" name="TextBox 6">
            <a:extLst>
              <a:ext uri="{FF2B5EF4-FFF2-40B4-BE49-F238E27FC236}">
                <a16:creationId xmlns:a16="http://schemas.microsoft.com/office/drawing/2014/main" id="{CDB910E2-71B2-EA25-2896-7966F284C657}"/>
              </a:ext>
            </a:extLst>
          </p:cNvPr>
          <p:cNvSpPr txBox="1"/>
          <p:nvPr/>
        </p:nvSpPr>
        <p:spPr>
          <a:xfrm>
            <a:off x="6248400" y="326505"/>
            <a:ext cx="5827070" cy="4946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ko-KR" altLang="en-US" sz="30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프로젝트 수행 결과</a:t>
            </a:r>
            <a:endParaRPr lang="en-US" altLang="ko-KR" sz="3000" b="1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Noto Sans Bold"/>
              <a:sym typeface="Noto Sans Bold"/>
            </a:endParaRPr>
          </a:p>
        </p:txBody>
      </p:sp>
      <p:sp>
        <p:nvSpPr>
          <p:cNvPr id="7" name="AutoShape 7">
            <a:extLst>
              <a:ext uri="{FF2B5EF4-FFF2-40B4-BE49-F238E27FC236}">
                <a16:creationId xmlns:a16="http://schemas.microsoft.com/office/drawing/2014/main" id="{E0B768D6-C736-8FB2-6434-4884BC20538B}"/>
              </a:ext>
            </a:extLst>
          </p:cNvPr>
          <p:cNvSpPr/>
          <p:nvPr/>
        </p:nvSpPr>
        <p:spPr>
          <a:xfrm>
            <a:off x="5374330" y="1047750"/>
            <a:ext cx="12151670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7" name="TextBox 27">
            <a:extLst>
              <a:ext uri="{FF2B5EF4-FFF2-40B4-BE49-F238E27FC236}">
                <a16:creationId xmlns:a16="http://schemas.microsoft.com/office/drawing/2014/main" id="{190D3606-C913-B71A-B0AF-6B4B05182A27}"/>
              </a:ext>
            </a:extLst>
          </p:cNvPr>
          <p:cNvSpPr txBox="1"/>
          <p:nvPr/>
        </p:nvSpPr>
        <p:spPr>
          <a:xfrm>
            <a:off x="13517262" y="2141787"/>
            <a:ext cx="4134195" cy="1138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endParaRPr lang="en-US" sz="6999" b="1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33" name="Freeform 6">
            <a:extLst>
              <a:ext uri="{FF2B5EF4-FFF2-40B4-BE49-F238E27FC236}">
                <a16:creationId xmlns:a16="http://schemas.microsoft.com/office/drawing/2014/main" id="{C9DFBDB3-8D73-F82D-61DC-F9A5A6CEB265}"/>
              </a:ext>
            </a:extLst>
          </p:cNvPr>
          <p:cNvSpPr/>
          <p:nvPr/>
        </p:nvSpPr>
        <p:spPr>
          <a:xfrm>
            <a:off x="5335712" y="275547"/>
            <a:ext cx="716895" cy="676953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/>
          <a:lstStyle/>
          <a:p>
            <a:pPr algn="ctr">
              <a:lnSpc>
                <a:spcPts val="4200"/>
              </a:lnSpc>
            </a:pPr>
            <a:r>
              <a:rPr lang="en-US" altLang="ko-KR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04</a:t>
            </a:r>
          </a:p>
        </p:txBody>
      </p:sp>
      <p:sp>
        <p:nvSpPr>
          <p:cNvPr id="34" name="TextBox 4">
            <a:extLst>
              <a:ext uri="{FF2B5EF4-FFF2-40B4-BE49-F238E27FC236}">
                <a16:creationId xmlns:a16="http://schemas.microsoft.com/office/drawing/2014/main" id="{2620850A-D46C-A673-79B3-D843E87A945C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6612434C-7D6E-E579-DFBE-90ACA7C8AB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0092" y="495300"/>
            <a:ext cx="670512" cy="473719"/>
          </a:xfrm>
          <a:prstGeom prst="rect">
            <a:avLst/>
          </a:prstGeom>
        </p:spPr>
      </p:pic>
      <p:sp>
        <p:nvSpPr>
          <p:cNvPr id="17" name="Freeform 9">
            <a:extLst>
              <a:ext uri="{FF2B5EF4-FFF2-40B4-BE49-F238E27FC236}">
                <a16:creationId xmlns:a16="http://schemas.microsoft.com/office/drawing/2014/main" id="{FF85FBB3-DEAB-C7B1-56C3-DB61871A2737}"/>
              </a:ext>
            </a:extLst>
          </p:cNvPr>
          <p:cNvSpPr/>
          <p:nvPr/>
        </p:nvSpPr>
        <p:spPr>
          <a:xfrm>
            <a:off x="5374330" y="4194620"/>
            <a:ext cx="12151670" cy="1721158"/>
          </a:xfrm>
          <a:custGeom>
            <a:avLst/>
            <a:gdLst/>
            <a:ahLst/>
            <a:cxnLst/>
            <a:rect l="l" t="t" r="r" b="b"/>
            <a:pathLst>
              <a:path w="3200440" h="453309">
                <a:moveTo>
                  <a:pt x="7008" y="0"/>
                </a:moveTo>
                <a:lnTo>
                  <a:pt x="3193432" y="0"/>
                </a:lnTo>
                <a:cubicBezTo>
                  <a:pt x="3195290" y="0"/>
                  <a:pt x="3197073" y="738"/>
                  <a:pt x="3198387" y="2053"/>
                </a:cubicBezTo>
                <a:cubicBezTo>
                  <a:pt x="3199701" y="3367"/>
                  <a:pt x="3200440" y="5149"/>
                  <a:pt x="3200440" y="7008"/>
                </a:cubicBezTo>
                <a:lnTo>
                  <a:pt x="3200440" y="446301"/>
                </a:lnTo>
                <a:cubicBezTo>
                  <a:pt x="3200440" y="448160"/>
                  <a:pt x="3199701" y="449942"/>
                  <a:pt x="3198387" y="451256"/>
                </a:cubicBezTo>
                <a:cubicBezTo>
                  <a:pt x="3197073" y="452571"/>
                  <a:pt x="3195290" y="453309"/>
                  <a:pt x="3193432" y="453309"/>
                </a:cubicBezTo>
                <a:lnTo>
                  <a:pt x="7008" y="453309"/>
                </a:lnTo>
                <a:cubicBezTo>
                  <a:pt x="5149" y="453309"/>
                  <a:pt x="3367" y="452571"/>
                  <a:pt x="2053" y="451256"/>
                </a:cubicBezTo>
                <a:cubicBezTo>
                  <a:pt x="738" y="449942"/>
                  <a:pt x="0" y="448160"/>
                  <a:pt x="0" y="446301"/>
                </a:cubicBezTo>
                <a:lnTo>
                  <a:pt x="0" y="7008"/>
                </a:lnTo>
                <a:cubicBezTo>
                  <a:pt x="0" y="5149"/>
                  <a:pt x="738" y="3367"/>
                  <a:pt x="2053" y="2053"/>
                </a:cubicBezTo>
                <a:cubicBezTo>
                  <a:pt x="3367" y="738"/>
                  <a:pt x="5149" y="0"/>
                  <a:pt x="7008" y="0"/>
                </a:cubicBezTo>
                <a:close/>
              </a:path>
            </a:pathLst>
          </a:custGeom>
          <a:solidFill>
            <a:schemeClr val="bg1"/>
          </a:solidFill>
        </p:spPr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53FF9F2-BB22-5E85-8BB5-C6BFD3483B5D}"/>
              </a:ext>
            </a:extLst>
          </p:cNvPr>
          <p:cNvSpPr/>
          <p:nvPr/>
        </p:nvSpPr>
        <p:spPr>
          <a:xfrm>
            <a:off x="7467600" y="4828029"/>
            <a:ext cx="8612018" cy="6474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4200"/>
              </a:lnSpc>
            </a:pPr>
            <a:r>
              <a:rPr lang="ko-KR" altLang="en-US" sz="5000" b="1" dirty="0"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프로젝트 수행 결과</a:t>
            </a:r>
            <a:endParaRPr lang="en-US" altLang="ko-KR" sz="5000" b="1" dirty="0">
              <a:latin typeface="맑은 고딕" panose="020B0503020000020004" pitchFamily="50" charset="-127"/>
              <a:ea typeface="맑은 고딕" panose="020B0503020000020004" pitchFamily="50" charset="-127"/>
              <a:cs typeface="Noto Sans Bold"/>
              <a:sym typeface="Noto Sans Bold"/>
            </a:endParaRPr>
          </a:p>
        </p:txBody>
      </p:sp>
      <p:sp>
        <p:nvSpPr>
          <p:cNvPr id="19" name="Freeform 2">
            <a:extLst>
              <a:ext uri="{FF2B5EF4-FFF2-40B4-BE49-F238E27FC236}">
                <a16:creationId xmlns:a16="http://schemas.microsoft.com/office/drawing/2014/main" id="{D01DD5B2-B0EC-DA46-069C-DF3A53723E09}"/>
              </a:ext>
            </a:extLst>
          </p:cNvPr>
          <p:cNvSpPr/>
          <p:nvPr/>
        </p:nvSpPr>
        <p:spPr>
          <a:xfrm>
            <a:off x="310154" y="3086100"/>
            <a:ext cx="4017541" cy="4114800"/>
          </a:xfrm>
          <a:custGeom>
            <a:avLst/>
            <a:gdLst/>
            <a:ahLst/>
            <a:cxnLst/>
            <a:rect l="l" t="t" r="r" b="b"/>
            <a:pathLst>
              <a:path w="4017541" h="4114800">
                <a:moveTo>
                  <a:pt x="0" y="0"/>
                </a:moveTo>
                <a:lnTo>
                  <a:pt x="4017541" y="0"/>
                </a:lnTo>
                <a:lnTo>
                  <a:pt x="401754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6">
            <a:extLst>
              <a:ext uri="{FF2B5EF4-FFF2-40B4-BE49-F238E27FC236}">
                <a16:creationId xmlns:a16="http://schemas.microsoft.com/office/drawing/2014/main" id="{E8C4EC67-E9FF-1BED-794B-1A1AF7206065}"/>
              </a:ext>
            </a:extLst>
          </p:cNvPr>
          <p:cNvSpPr/>
          <p:nvPr/>
        </p:nvSpPr>
        <p:spPr>
          <a:xfrm>
            <a:off x="6256134" y="6830351"/>
            <a:ext cx="716895" cy="676953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/>
          <a:lstStyle/>
          <a:p>
            <a:pPr algn="ctr">
              <a:lnSpc>
                <a:spcPts val="4200"/>
              </a:lnSpc>
            </a:pPr>
            <a:r>
              <a:rPr lang="en-US" altLang="ko-KR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04-2</a:t>
            </a:r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5553DF2B-2C0E-8921-0A2F-61E7C0782C86}"/>
              </a:ext>
            </a:extLst>
          </p:cNvPr>
          <p:cNvSpPr txBox="1"/>
          <p:nvPr/>
        </p:nvSpPr>
        <p:spPr>
          <a:xfrm>
            <a:off x="7467600" y="6858677"/>
            <a:ext cx="5827070" cy="4946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ko-KR" altLang="en-US" sz="30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관리자</a:t>
            </a:r>
            <a:r>
              <a:rPr lang="en-US" altLang="ko-KR" sz="30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(Backoffice)</a:t>
            </a:r>
          </a:p>
        </p:txBody>
      </p:sp>
    </p:spTree>
    <p:extLst>
      <p:ext uri="{BB962C8B-B14F-4D97-AF65-F5344CB8AC3E}">
        <p14:creationId xmlns:p14="http://schemas.microsoft.com/office/powerpoint/2010/main" val="335940331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93EFFB-E49D-46DE-4691-55656248A1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5B418D32-A21C-C5C4-0C5D-CBACF26E59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29C92CC0-3125-9CED-5A50-95151A24C06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AC07FE7E-43EC-7A6D-9F23-E6E100E4B0E7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79A5ED7B-584F-8A25-8CAC-D2BC00B10395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06A1B168-253C-B7C8-94A6-93918E10270C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35BD18D0-8F17-6C7F-F049-AD93EB40B834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4-2-1.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관리자 메인 페이지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8742ABC-B94A-DFD1-A575-6D86B16536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3238620"/>
            <a:ext cx="8696221" cy="4495682"/>
          </a:xfrm>
          <a:prstGeom prst="rect">
            <a:avLst/>
          </a:prstGeom>
        </p:spPr>
      </p:pic>
      <p:grpSp>
        <p:nvGrpSpPr>
          <p:cNvPr id="12" name="Group 6">
            <a:extLst>
              <a:ext uri="{FF2B5EF4-FFF2-40B4-BE49-F238E27FC236}">
                <a16:creationId xmlns:a16="http://schemas.microsoft.com/office/drawing/2014/main" id="{1B5768E7-D247-85BD-06F6-E91754167DC4}"/>
              </a:ext>
            </a:extLst>
          </p:cNvPr>
          <p:cNvGrpSpPr/>
          <p:nvPr/>
        </p:nvGrpSpPr>
        <p:grpSpPr>
          <a:xfrm>
            <a:off x="5672538" y="5963772"/>
            <a:ext cx="524572" cy="488728"/>
            <a:chOff x="0" y="0"/>
            <a:chExt cx="812800" cy="812800"/>
          </a:xfrm>
        </p:grpSpPr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9CF14642-6421-1543-5751-75A2AD739BBF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4" name="TextBox 8">
              <a:extLst>
                <a:ext uri="{FF2B5EF4-FFF2-40B4-BE49-F238E27FC236}">
                  <a16:creationId xmlns:a16="http://schemas.microsoft.com/office/drawing/2014/main" id="{EC1B2CDE-F1B4-FFC2-AECA-E3A6C97390A3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37E9599-B181-1B1F-4347-B70A3550852F}"/>
              </a:ext>
            </a:extLst>
          </p:cNvPr>
          <p:cNvCxnSpPr>
            <a:cxnSpLocks/>
          </p:cNvCxnSpPr>
          <p:nvPr/>
        </p:nvCxnSpPr>
        <p:spPr>
          <a:xfrm flipH="1" flipV="1">
            <a:off x="5755394" y="5672252"/>
            <a:ext cx="160104" cy="524429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78E0B53-4885-8AEE-9168-9816F913AC13}"/>
              </a:ext>
            </a:extLst>
          </p:cNvPr>
          <p:cNvSpPr txBox="1"/>
          <p:nvPr/>
        </p:nvSpPr>
        <p:spPr>
          <a:xfrm>
            <a:off x="5791200" y="6013966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19" name="Group 6">
            <a:extLst>
              <a:ext uri="{FF2B5EF4-FFF2-40B4-BE49-F238E27FC236}">
                <a16:creationId xmlns:a16="http://schemas.microsoft.com/office/drawing/2014/main" id="{D4C4A636-48CD-6F0D-5055-F3B9F2684FE0}"/>
              </a:ext>
            </a:extLst>
          </p:cNvPr>
          <p:cNvGrpSpPr/>
          <p:nvPr/>
        </p:nvGrpSpPr>
        <p:grpSpPr>
          <a:xfrm>
            <a:off x="7937591" y="6236306"/>
            <a:ext cx="524572" cy="488728"/>
            <a:chOff x="0" y="0"/>
            <a:chExt cx="812800" cy="812800"/>
          </a:xfrm>
        </p:grpSpPr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000F3A22-740C-99E1-3D6F-BC61FB593277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1" name="TextBox 8">
              <a:extLst>
                <a:ext uri="{FF2B5EF4-FFF2-40B4-BE49-F238E27FC236}">
                  <a16:creationId xmlns:a16="http://schemas.microsoft.com/office/drawing/2014/main" id="{84A64EF9-67D3-4C4E-8F77-D0D8777E0108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BB24FBA7-44EC-0E08-4EA5-9BE6F36E9755}"/>
              </a:ext>
            </a:extLst>
          </p:cNvPr>
          <p:cNvCxnSpPr>
            <a:cxnSpLocks/>
          </p:cNvCxnSpPr>
          <p:nvPr/>
        </p:nvCxnSpPr>
        <p:spPr>
          <a:xfrm flipV="1">
            <a:off x="8184385" y="6013966"/>
            <a:ext cx="0" cy="383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799B4175-E6E0-64BB-49A1-C6DA9F1AAC1A}"/>
              </a:ext>
            </a:extLst>
          </p:cNvPr>
          <p:cNvSpPr txBox="1"/>
          <p:nvPr/>
        </p:nvSpPr>
        <p:spPr>
          <a:xfrm>
            <a:off x="8056253" y="62865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25" name="Group 6">
            <a:extLst>
              <a:ext uri="{FF2B5EF4-FFF2-40B4-BE49-F238E27FC236}">
                <a16:creationId xmlns:a16="http://schemas.microsoft.com/office/drawing/2014/main" id="{44534405-068D-679D-A090-112F32779FBD}"/>
              </a:ext>
            </a:extLst>
          </p:cNvPr>
          <p:cNvGrpSpPr/>
          <p:nvPr/>
        </p:nvGrpSpPr>
        <p:grpSpPr>
          <a:xfrm>
            <a:off x="8491938" y="6236306"/>
            <a:ext cx="524572" cy="488728"/>
            <a:chOff x="0" y="0"/>
            <a:chExt cx="812800" cy="812800"/>
          </a:xfrm>
        </p:grpSpPr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55FA4D26-6EF0-56DE-1BB2-C45D09F4E7A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7" name="TextBox 8">
              <a:extLst>
                <a:ext uri="{FF2B5EF4-FFF2-40B4-BE49-F238E27FC236}">
                  <a16:creationId xmlns:a16="http://schemas.microsoft.com/office/drawing/2014/main" id="{2EDD9F22-FD77-2DBF-01E9-F00C7DFF6247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8A485C64-0C81-5534-C568-59B8C86B05ED}"/>
              </a:ext>
            </a:extLst>
          </p:cNvPr>
          <p:cNvSpPr txBox="1"/>
          <p:nvPr/>
        </p:nvSpPr>
        <p:spPr>
          <a:xfrm>
            <a:off x="8610600" y="62865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A5B43F99-9A48-3E86-A4C6-75AE96F33028}"/>
              </a:ext>
            </a:extLst>
          </p:cNvPr>
          <p:cNvCxnSpPr>
            <a:cxnSpLocks/>
          </p:cNvCxnSpPr>
          <p:nvPr/>
        </p:nvCxnSpPr>
        <p:spPr>
          <a:xfrm flipV="1">
            <a:off x="8738732" y="6013966"/>
            <a:ext cx="0" cy="383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원호 30">
            <a:extLst>
              <a:ext uri="{FF2B5EF4-FFF2-40B4-BE49-F238E27FC236}">
                <a16:creationId xmlns:a16="http://schemas.microsoft.com/office/drawing/2014/main" id="{B95CA1C8-5394-A218-69C7-B7E3A328B9C1}"/>
              </a:ext>
            </a:extLst>
          </p:cNvPr>
          <p:cNvSpPr/>
          <p:nvPr/>
        </p:nvSpPr>
        <p:spPr>
          <a:xfrm rot="13999673">
            <a:off x="4773987" y="4934126"/>
            <a:ext cx="827828" cy="714686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2" name="Group 6">
            <a:extLst>
              <a:ext uri="{FF2B5EF4-FFF2-40B4-BE49-F238E27FC236}">
                <a16:creationId xmlns:a16="http://schemas.microsoft.com/office/drawing/2014/main" id="{3EEAD28D-3177-53DE-5D85-C1A7B79CD73B}"/>
              </a:ext>
            </a:extLst>
          </p:cNvPr>
          <p:cNvGrpSpPr/>
          <p:nvPr/>
        </p:nvGrpSpPr>
        <p:grpSpPr>
          <a:xfrm>
            <a:off x="4134084" y="4940906"/>
            <a:ext cx="524572" cy="488728"/>
            <a:chOff x="0" y="0"/>
            <a:chExt cx="812800" cy="812800"/>
          </a:xfrm>
        </p:grpSpPr>
        <p:sp>
          <p:nvSpPr>
            <p:cNvPr id="33" name="Freeform 7">
              <a:extLst>
                <a:ext uri="{FF2B5EF4-FFF2-40B4-BE49-F238E27FC236}">
                  <a16:creationId xmlns:a16="http://schemas.microsoft.com/office/drawing/2014/main" id="{5AD9680E-1400-027E-0FE6-0D7F1B45E8D7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4" name="TextBox 8">
              <a:extLst>
                <a:ext uri="{FF2B5EF4-FFF2-40B4-BE49-F238E27FC236}">
                  <a16:creationId xmlns:a16="http://schemas.microsoft.com/office/drawing/2014/main" id="{B11A9533-007B-D236-C529-770530DCCCCF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F33E2DA8-7126-7D50-6732-255055300F96}"/>
              </a:ext>
            </a:extLst>
          </p:cNvPr>
          <p:cNvSpPr txBox="1"/>
          <p:nvPr/>
        </p:nvSpPr>
        <p:spPr>
          <a:xfrm>
            <a:off x="4252746" y="49911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A5027412-ADCB-B605-7DE4-007EE1976E7D}"/>
              </a:ext>
            </a:extLst>
          </p:cNvPr>
          <p:cNvCxnSpPr/>
          <p:nvPr/>
        </p:nvCxnSpPr>
        <p:spPr>
          <a:xfrm>
            <a:off x="4483396" y="5219700"/>
            <a:ext cx="338538" cy="0"/>
          </a:xfrm>
          <a:prstGeom prst="line">
            <a:avLst/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8" name="표 57">
            <a:extLst>
              <a:ext uri="{FF2B5EF4-FFF2-40B4-BE49-F238E27FC236}">
                <a16:creationId xmlns:a16="http://schemas.microsoft.com/office/drawing/2014/main" id="{7DE7454A-236C-503C-A86C-6EA814787B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9742506"/>
              </p:ext>
            </p:extLst>
          </p:nvPr>
        </p:nvGraphicFramePr>
        <p:xfrm>
          <a:off x="10215563" y="2295052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index.web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관리자 로그인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로그인 안 한 관리자 메인 화면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회원 가입한 이메일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비밀번호 입력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아이디 저장하기 체크 시 아이디 저장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회원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가입 버튼 클릭 시 회원가입 페이지로 이동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로그인 버튼 클릭 시 로그인 시도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3484110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53C9CF-B511-28CE-5051-6ACE339699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B25149B5-BAB8-82ED-AE86-4D0D173D4B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E269565F-B124-8E11-E715-B509A1B656B1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44DC6D32-A12E-88FF-A267-5FD25FE18219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BF566D51-BD5E-085A-5EBD-EB92282A340E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A25676AD-A8BD-53D7-D8F4-43AEE6E78CC5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221355E2-FDEC-1823-7D24-BDCF36C4CCF1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4-2-2.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관리자 가입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FFCC970-AE91-CE48-ED0E-C3276360A0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8162" y="2348325"/>
            <a:ext cx="7759650" cy="6282043"/>
          </a:xfrm>
          <a:prstGeom prst="rect">
            <a:avLst/>
          </a:prstGeom>
        </p:spPr>
      </p:pic>
      <p:grpSp>
        <p:nvGrpSpPr>
          <p:cNvPr id="6" name="Group 6">
            <a:extLst>
              <a:ext uri="{FF2B5EF4-FFF2-40B4-BE49-F238E27FC236}">
                <a16:creationId xmlns:a16="http://schemas.microsoft.com/office/drawing/2014/main" id="{466E1CAD-3F98-1749-4C30-40D9F6333671}"/>
              </a:ext>
            </a:extLst>
          </p:cNvPr>
          <p:cNvGrpSpPr/>
          <p:nvPr/>
        </p:nvGrpSpPr>
        <p:grpSpPr>
          <a:xfrm>
            <a:off x="5596338" y="2731106"/>
            <a:ext cx="524572" cy="488728"/>
            <a:chOff x="0" y="0"/>
            <a:chExt cx="812800" cy="812800"/>
          </a:xfrm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01B88032-2788-A5D2-13E9-7971D498594E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6" name="TextBox 8">
              <a:extLst>
                <a:ext uri="{FF2B5EF4-FFF2-40B4-BE49-F238E27FC236}">
                  <a16:creationId xmlns:a16="http://schemas.microsoft.com/office/drawing/2014/main" id="{39817D23-BA92-9875-75C8-99B6704FFE2A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1E9E9389-C6D1-9A80-5300-CF14F7C55842}"/>
              </a:ext>
            </a:extLst>
          </p:cNvPr>
          <p:cNvSpPr txBox="1"/>
          <p:nvPr/>
        </p:nvSpPr>
        <p:spPr>
          <a:xfrm>
            <a:off x="5715000" y="27813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0646DE1B-5DE6-E9EF-B51B-53DFDC496417}"/>
              </a:ext>
            </a:extLst>
          </p:cNvPr>
          <p:cNvCxnSpPr>
            <a:cxnSpLocks/>
          </p:cNvCxnSpPr>
          <p:nvPr/>
        </p:nvCxnSpPr>
        <p:spPr>
          <a:xfrm flipH="1">
            <a:off x="5342823" y="2975470"/>
            <a:ext cx="302694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Group 6">
            <a:extLst>
              <a:ext uri="{FF2B5EF4-FFF2-40B4-BE49-F238E27FC236}">
                <a16:creationId xmlns:a16="http://schemas.microsoft.com/office/drawing/2014/main" id="{A9FE6816-2274-724E-157E-F358F965B03B}"/>
              </a:ext>
            </a:extLst>
          </p:cNvPr>
          <p:cNvGrpSpPr/>
          <p:nvPr/>
        </p:nvGrpSpPr>
        <p:grpSpPr>
          <a:xfrm>
            <a:off x="7716159" y="3467081"/>
            <a:ext cx="524572" cy="488728"/>
            <a:chOff x="0" y="0"/>
            <a:chExt cx="812800" cy="812800"/>
          </a:xfrm>
        </p:grpSpPr>
        <p:sp>
          <p:nvSpPr>
            <p:cNvPr id="40" name="Freeform 7">
              <a:extLst>
                <a:ext uri="{FF2B5EF4-FFF2-40B4-BE49-F238E27FC236}">
                  <a16:creationId xmlns:a16="http://schemas.microsoft.com/office/drawing/2014/main" id="{7AD268CF-3A81-DEA1-96CD-B169AB976B8C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1" name="TextBox 8">
              <a:extLst>
                <a:ext uri="{FF2B5EF4-FFF2-40B4-BE49-F238E27FC236}">
                  <a16:creationId xmlns:a16="http://schemas.microsoft.com/office/drawing/2014/main" id="{C9CD7D8F-22D1-5C3D-6B34-292B1965E6D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2DAE6730-4EF5-1B7F-BB3E-3C1D7C27FACB}"/>
              </a:ext>
            </a:extLst>
          </p:cNvPr>
          <p:cNvSpPr txBox="1"/>
          <p:nvPr/>
        </p:nvSpPr>
        <p:spPr>
          <a:xfrm>
            <a:off x="7834821" y="3517275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203E784A-D7C5-1495-4B30-4A4375C5FC1F}"/>
              </a:ext>
            </a:extLst>
          </p:cNvPr>
          <p:cNvCxnSpPr>
            <a:cxnSpLocks/>
          </p:cNvCxnSpPr>
          <p:nvPr/>
        </p:nvCxnSpPr>
        <p:spPr>
          <a:xfrm flipH="1" flipV="1">
            <a:off x="7253464" y="3517275"/>
            <a:ext cx="490761" cy="138045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DDBA2FB4-BDBC-894B-9A74-76DEBCA89E28}"/>
              </a:ext>
            </a:extLst>
          </p:cNvPr>
          <p:cNvCxnSpPr>
            <a:cxnSpLocks/>
          </p:cNvCxnSpPr>
          <p:nvPr/>
        </p:nvCxnSpPr>
        <p:spPr>
          <a:xfrm flipH="1">
            <a:off x="6553200" y="3863878"/>
            <a:ext cx="1271064" cy="289022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Group 6">
            <a:extLst>
              <a:ext uri="{FF2B5EF4-FFF2-40B4-BE49-F238E27FC236}">
                <a16:creationId xmlns:a16="http://schemas.microsoft.com/office/drawing/2014/main" id="{A7C4253B-2128-E87F-4284-F5DED026B59A}"/>
              </a:ext>
            </a:extLst>
          </p:cNvPr>
          <p:cNvGrpSpPr/>
          <p:nvPr/>
        </p:nvGrpSpPr>
        <p:grpSpPr>
          <a:xfrm>
            <a:off x="2853138" y="7938754"/>
            <a:ext cx="524572" cy="488728"/>
            <a:chOff x="0" y="0"/>
            <a:chExt cx="812800" cy="812800"/>
          </a:xfrm>
        </p:grpSpPr>
        <p:sp>
          <p:nvSpPr>
            <p:cNvPr id="49" name="Freeform 7">
              <a:extLst>
                <a:ext uri="{FF2B5EF4-FFF2-40B4-BE49-F238E27FC236}">
                  <a16:creationId xmlns:a16="http://schemas.microsoft.com/office/drawing/2014/main" id="{F5DDEEAB-1FF2-2FE0-CEF7-639C9870FDAF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0" name="TextBox 8">
              <a:extLst>
                <a:ext uri="{FF2B5EF4-FFF2-40B4-BE49-F238E27FC236}">
                  <a16:creationId xmlns:a16="http://schemas.microsoft.com/office/drawing/2014/main" id="{4EFE9B9B-7242-30C9-A675-6C57A3873CA4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E559E5E0-C7B2-6F17-35B3-7212456D13FE}"/>
              </a:ext>
            </a:extLst>
          </p:cNvPr>
          <p:cNvSpPr txBox="1"/>
          <p:nvPr/>
        </p:nvSpPr>
        <p:spPr>
          <a:xfrm>
            <a:off x="2971800" y="798894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37E2159E-E743-22BF-D9D1-7ED298018F5A}"/>
              </a:ext>
            </a:extLst>
          </p:cNvPr>
          <p:cNvCxnSpPr>
            <a:cxnSpLocks/>
          </p:cNvCxnSpPr>
          <p:nvPr/>
        </p:nvCxnSpPr>
        <p:spPr>
          <a:xfrm flipH="1">
            <a:off x="2599623" y="8183118"/>
            <a:ext cx="302694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Group 6">
            <a:extLst>
              <a:ext uri="{FF2B5EF4-FFF2-40B4-BE49-F238E27FC236}">
                <a16:creationId xmlns:a16="http://schemas.microsoft.com/office/drawing/2014/main" id="{EC8A41C7-C7C8-86B3-08EA-564D481E5DAA}"/>
              </a:ext>
            </a:extLst>
          </p:cNvPr>
          <p:cNvGrpSpPr/>
          <p:nvPr/>
        </p:nvGrpSpPr>
        <p:grpSpPr>
          <a:xfrm>
            <a:off x="4489639" y="7519149"/>
            <a:ext cx="524572" cy="488728"/>
            <a:chOff x="0" y="0"/>
            <a:chExt cx="812800" cy="812800"/>
          </a:xfrm>
        </p:grpSpPr>
        <p:sp>
          <p:nvSpPr>
            <p:cNvPr id="54" name="Freeform 7">
              <a:extLst>
                <a:ext uri="{FF2B5EF4-FFF2-40B4-BE49-F238E27FC236}">
                  <a16:creationId xmlns:a16="http://schemas.microsoft.com/office/drawing/2014/main" id="{BEA54232-EC09-6822-6422-0FE138B18BF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5" name="TextBox 8">
              <a:extLst>
                <a:ext uri="{FF2B5EF4-FFF2-40B4-BE49-F238E27FC236}">
                  <a16:creationId xmlns:a16="http://schemas.microsoft.com/office/drawing/2014/main" id="{D829E11C-5905-C99C-CBBA-156D52D6C421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9A92C78C-6CFA-F04F-B41D-A584E1A66ABC}"/>
              </a:ext>
            </a:extLst>
          </p:cNvPr>
          <p:cNvSpPr txBox="1"/>
          <p:nvPr/>
        </p:nvSpPr>
        <p:spPr>
          <a:xfrm>
            <a:off x="4608301" y="7569343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BD80FE46-B50F-31D8-2BBD-E1E7B4955005}"/>
              </a:ext>
            </a:extLst>
          </p:cNvPr>
          <p:cNvCxnSpPr>
            <a:cxnSpLocks/>
          </p:cNvCxnSpPr>
          <p:nvPr/>
        </p:nvCxnSpPr>
        <p:spPr>
          <a:xfrm flipH="1">
            <a:off x="4236124" y="7763513"/>
            <a:ext cx="302694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0" name="표 59">
            <a:extLst>
              <a:ext uri="{FF2B5EF4-FFF2-40B4-BE49-F238E27FC236}">
                <a16:creationId xmlns:a16="http://schemas.microsoft.com/office/drawing/2014/main" id="{5E903638-C632-CCB7-7CE9-260F4530BA11}"/>
              </a:ext>
            </a:extLst>
          </p:cNvPr>
          <p:cNvGraphicFramePr>
            <a:graphicFrameLocks noGrp="1"/>
          </p:cNvGraphicFramePr>
          <p:nvPr/>
        </p:nvGraphicFramePr>
        <p:xfrm>
          <a:off x="10215563" y="2295052"/>
          <a:ext cx="7326085" cy="72943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/console/manager/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registerForm.web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관리자 가입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관리자 가입 시 암호화 없이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insert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이메일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입력 칸에 값 입력 하고 중복 찾기 클릭 시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DB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상에 해당 이메일이 있는지 확인 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비밀번호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비밀번호 확인 칸에 값 입력 시 두 개의 값이 </a:t>
                      </a: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같은지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확인</a:t>
                      </a:r>
                      <a:endParaRPr lang="ko-KR" altLang="en-US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우편번호 찾기 클릭 시 다음 우편번호 팝업 창 호출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필수 입력 칸이 입력되면 회원 가입 완료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7086319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3506FA-8852-DAF3-A5E1-7A38E0D4EB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20F54FB4-7E8F-D1EE-CC05-550C85C6E5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208C6063-25AE-5835-620E-15722AD518C1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F0695C95-2D77-C565-4C65-32D2431E2AE5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22DEC727-0FA0-A3F0-9BBB-4B7D3782177C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F9FBE0F2-2DCE-6321-85B8-EC4DB060F49D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604798BC-5036-5423-034B-9F5AC59A25D8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4-2-3.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관리자 메인 페이지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aphicFrame>
        <p:nvGraphicFramePr>
          <p:cNvPr id="60" name="표 59">
            <a:extLst>
              <a:ext uri="{FF2B5EF4-FFF2-40B4-BE49-F238E27FC236}">
                <a16:creationId xmlns:a16="http://schemas.microsoft.com/office/drawing/2014/main" id="{66A5F7A0-48E2-7E27-964C-9A5EF12CDD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487285"/>
              </p:ext>
            </p:extLst>
          </p:nvPr>
        </p:nvGraphicFramePr>
        <p:xfrm>
          <a:off x="10215563" y="2295052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/console/login/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main.web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관리자 메인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로그인한 관리자 메인 페이지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latinLnBrk="1"/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클릭 시 각 관리자 메뉴 카테고리 이동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메인 페이지에서 통계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/>
                        <a:t> 클릭 시 로그인 한 관리자 </a:t>
                      </a:r>
                      <a:r>
                        <a:rPr lang="ko-KR" altLang="en-US" dirty="0" err="1"/>
                        <a:t>마이페이지로</a:t>
                      </a:r>
                      <a:r>
                        <a:rPr lang="ko-KR" altLang="en-US" dirty="0"/>
                        <a:t>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클릭 시 로그아웃 가능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3543300"/>
            <a:ext cx="9864397" cy="4841102"/>
          </a:xfrm>
          <a:prstGeom prst="rect">
            <a:avLst/>
          </a:prstGeom>
        </p:spPr>
      </p:pic>
      <p:grpSp>
        <p:nvGrpSpPr>
          <p:cNvPr id="11" name="Group 6">
            <a:extLst>
              <a:ext uri="{FF2B5EF4-FFF2-40B4-BE49-F238E27FC236}">
                <a16:creationId xmlns:a16="http://schemas.microsoft.com/office/drawing/2014/main" id="{518682F3-05FF-F628-47CA-6653AC62FD13}"/>
              </a:ext>
            </a:extLst>
          </p:cNvPr>
          <p:cNvGrpSpPr/>
          <p:nvPr/>
        </p:nvGrpSpPr>
        <p:grpSpPr>
          <a:xfrm>
            <a:off x="8034738" y="3416906"/>
            <a:ext cx="524572" cy="488728"/>
            <a:chOff x="0" y="0"/>
            <a:chExt cx="812800" cy="812800"/>
          </a:xfrm>
        </p:grpSpPr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028AB351-8360-6A1E-115F-AE4503944066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3" name="TextBox 8">
              <a:extLst>
                <a:ext uri="{FF2B5EF4-FFF2-40B4-BE49-F238E27FC236}">
                  <a16:creationId xmlns:a16="http://schemas.microsoft.com/office/drawing/2014/main" id="{1F604BF4-01C4-F177-71D1-292D67DF5316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F44A7C5C-78F5-6ABF-3B7D-FB41F46086B7}"/>
              </a:ext>
            </a:extLst>
          </p:cNvPr>
          <p:cNvSpPr txBox="1"/>
          <p:nvPr/>
        </p:nvSpPr>
        <p:spPr>
          <a:xfrm>
            <a:off x="8153400" y="34671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FBC5D958-F00C-6D58-4D21-5F9B6E699D81}"/>
              </a:ext>
            </a:extLst>
          </p:cNvPr>
          <p:cNvCxnSpPr/>
          <p:nvPr/>
        </p:nvCxnSpPr>
        <p:spPr>
          <a:xfrm flipV="1">
            <a:off x="8510132" y="36517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6">
            <a:extLst>
              <a:ext uri="{FF2B5EF4-FFF2-40B4-BE49-F238E27FC236}">
                <a16:creationId xmlns:a16="http://schemas.microsoft.com/office/drawing/2014/main" id="{518682F3-05FF-F628-47CA-6653AC62FD13}"/>
              </a:ext>
            </a:extLst>
          </p:cNvPr>
          <p:cNvGrpSpPr/>
          <p:nvPr/>
        </p:nvGrpSpPr>
        <p:grpSpPr>
          <a:xfrm>
            <a:off x="9521752" y="2766061"/>
            <a:ext cx="524572" cy="488728"/>
            <a:chOff x="0" y="0"/>
            <a:chExt cx="812800" cy="812800"/>
          </a:xfrm>
        </p:grpSpPr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028AB351-8360-6A1E-115F-AE4503944066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9" name="TextBox 8">
              <a:extLst>
                <a:ext uri="{FF2B5EF4-FFF2-40B4-BE49-F238E27FC236}">
                  <a16:creationId xmlns:a16="http://schemas.microsoft.com/office/drawing/2014/main" id="{1F604BF4-01C4-F177-71D1-292D67DF5316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F44A7C5C-78F5-6ABF-3B7D-FB41F46086B7}"/>
              </a:ext>
            </a:extLst>
          </p:cNvPr>
          <p:cNvSpPr txBox="1"/>
          <p:nvPr/>
        </p:nvSpPr>
        <p:spPr>
          <a:xfrm>
            <a:off x="9640414" y="2816255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FBC5D958-F00C-6D58-4D21-5F9B6E699D81}"/>
              </a:ext>
            </a:extLst>
          </p:cNvPr>
          <p:cNvCxnSpPr/>
          <p:nvPr/>
        </p:nvCxnSpPr>
        <p:spPr>
          <a:xfrm>
            <a:off x="9792814" y="3121055"/>
            <a:ext cx="0" cy="377564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6">
            <a:extLst>
              <a:ext uri="{FF2B5EF4-FFF2-40B4-BE49-F238E27FC236}">
                <a16:creationId xmlns:a16="http://schemas.microsoft.com/office/drawing/2014/main" id="{518682F3-05FF-F628-47CA-6653AC62FD13}"/>
              </a:ext>
            </a:extLst>
          </p:cNvPr>
          <p:cNvGrpSpPr/>
          <p:nvPr/>
        </p:nvGrpSpPr>
        <p:grpSpPr>
          <a:xfrm>
            <a:off x="5748738" y="3404236"/>
            <a:ext cx="524572" cy="488728"/>
            <a:chOff x="0" y="0"/>
            <a:chExt cx="812800" cy="812800"/>
          </a:xfrm>
        </p:grpSpPr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028AB351-8360-6A1E-115F-AE4503944066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4" name="TextBox 8">
              <a:extLst>
                <a:ext uri="{FF2B5EF4-FFF2-40B4-BE49-F238E27FC236}">
                  <a16:creationId xmlns:a16="http://schemas.microsoft.com/office/drawing/2014/main" id="{1F604BF4-01C4-F177-71D1-292D67DF5316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F44A7C5C-78F5-6ABF-3B7D-FB41F46086B7}"/>
              </a:ext>
            </a:extLst>
          </p:cNvPr>
          <p:cNvSpPr txBox="1"/>
          <p:nvPr/>
        </p:nvSpPr>
        <p:spPr>
          <a:xfrm>
            <a:off x="5867400" y="345443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FBC5D958-F00C-6D58-4D21-5F9B6E699D81}"/>
              </a:ext>
            </a:extLst>
          </p:cNvPr>
          <p:cNvCxnSpPr/>
          <p:nvPr/>
        </p:nvCxnSpPr>
        <p:spPr>
          <a:xfrm flipH="1">
            <a:off x="5414121" y="3661483"/>
            <a:ext cx="380090" cy="230344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6">
            <a:extLst>
              <a:ext uri="{FF2B5EF4-FFF2-40B4-BE49-F238E27FC236}">
                <a16:creationId xmlns:a16="http://schemas.microsoft.com/office/drawing/2014/main" id="{518682F3-05FF-F628-47CA-6653AC62FD13}"/>
              </a:ext>
            </a:extLst>
          </p:cNvPr>
          <p:cNvGrpSpPr/>
          <p:nvPr/>
        </p:nvGrpSpPr>
        <p:grpSpPr>
          <a:xfrm>
            <a:off x="1527761" y="2919821"/>
            <a:ext cx="524572" cy="488728"/>
            <a:chOff x="0" y="0"/>
            <a:chExt cx="812800" cy="812800"/>
          </a:xfrm>
        </p:grpSpPr>
        <p:sp>
          <p:nvSpPr>
            <p:cNvPr id="30" name="Freeform 7">
              <a:extLst>
                <a:ext uri="{FF2B5EF4-FFF2-40B4-BE49-F238E27FC236}">
                  <a16:creationId xmlns:a16="http://schemas.microsoft.com/office/drawing/2014/main" id="{028AB351-8360-6A1E-115F-AE4503944066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1" name="TextBox 8">
              <a:extLst>
                <a:ext uri="{FF2B5EF4-FFF2-40B4-BE49-F238E27FC236}">
                  <a16:creationId xmlns:a16="http://schemas.microsoft.com/office/drawing/2014/main" id="{1F604BF4-01C4-F177-71D1-292D67DF5316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F44A7C5C-78F5-6ABF-3B7D-FB41F46086B7}"/>
              </a:ext>
            </a:extLst>
          </p:cNvPr>
          <p:cNvSpPr txBox="1"/>
          <p:nvPr/>
        </p:nvSpPr>
        <p:spPr>
          <a:xfrm>
            <a:off x="1646423" y="2970015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FBC5D958-F00C-6D58-4D21-5F9B6E699D81}"/>
              </a:ext>
            </a:extLst>
          </p:cNvPr>
          <p:cNvCxnSpPr/>
          <p:nvPr/>
        </p:nvCxnSpPr>
        <p:spPr>
          <a:xfrm flipH="1">
            <a:off x="1349075" y="3308429"/>
            <a:ext cx="460355" cy="55138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082785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ABA01-DE8C-CA9E-092A-E48F254D7E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96FD49CA-3367-7B84-3E68-5456936313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4DCD6CC9-64E1-F1C2-E21E-943089AD70DC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146F3140-4198-DBA9-6811-11C2716DD01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B0F7D71F-4360-9B6C-438D-C86B0E81D8FC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BA8ED5DE-84A6-7C1E-3756-E8689A447DF8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8389DBFF-4306-74C0-2F81-2176F679B069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4-2-4.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사용자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회원 관리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5F39FDF6-6D1C-2B1B-F78D-2CBFCADEEE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575" y="3543300"/>
            <a:ext cx="9164786" cy="3459601"/>
          </a:xfrm>
          <a:prstGeom prst="rect">
            <a:avLst/>
          </a:prstGeom>
        </p:spPr>
      </p:pic>
      <p:grpSp>
        <p:nvGrpSpPr>
          <p:cNvPr id="12" name="Group 6">
            <a:extLst>
              <a:ext uri="{FF2B5EF4-FFF2-40B4-BE49-F238E27FC236}">
                <a16:creationId xmlns:a16="http://schemas.microsoft.com/office/drawing/2014/main" id="{518682F3-05FF-F628-47CA-6653AC62FD13}"/>
              </a:ext>
            </a:extLst>
          </p:cNvPr>
          <p:cNvGrpSpPr/>
          <p:nvPr/>
        </p:nvGrpSpPr>
        <p:grpSpPr>
          <a:xfrm>
            <a:off x="1938738" y="4427204"/>
            <a:ext cx="524572" cy="488728"/>
            <a:chOff x="0" y="0"/>
            <a:chExt cx="812800" cy="812800"/>
          </a:xfrm>
        </p:grpSpPr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028AB351-8360-6A1E-115F-AE4503944066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4" name="TextBox 8">
              <a:extLst>
                <a:ext uri="{FF2B5EF4-FFF2-40B4-BE49-F238E27FC236}">
                  <a16:creationId xmlns:a16="http://schemas.microsoft.com/office/drawing/2014/main" id="{1F604BF4-01C4-F177-71D1-292D67DF5316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F44A7C5C-78F5-6ABF-3B7D-FB41F46086B7}"/>
              </a:ext>
            </a:extLst>
          </p:cNvPr>
          <p:cNvSpPr txBox="1"/>
          <p:nvPr/>
        </p:nvSpPr>
        <p:spPr>
          <a:xfrm>
            <a:off x="2057400" y="447739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FBC5D958-F00C-6D58-4D21-5F9B6E699D81}"/>
              </a:ext>
            </a:extLst>
          </p:cNvPr>
          <p:cNvCxnSpPr/>
          <p:nvPr/>
        </p:nvCxnSpPr>
        <p:spPr>
          <a:xfrm flipV="1">
            <a:off x="2414132" y="4662064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6">
            <a:extLst>
              <a:ext uri="{FF2B5EF4-FFF2-40B4-BE49-F238E27FC236}">
                <a16:creationId xmlns:a16="http://schemas.microsoft.com/office/drawing/2014/main" id="{E3F3543F-CD5A-2E2C-E8CD-A7BBE51F3DD4}"/>
              </a:ext>
            </a:extLst>
          </p:cNvPr>
          <p:cNvGrpSpPr/>
          <p:nvPr/>
        </p:nvGrpSpPr>
        <p:grpSpPr>
          <a:xfrm>
            <a:off x="7875608" y="5486022"/>
            <a:ext cx="524572" cy="488728"/>
            <a:chOff x="0" y="0"/>
            <a:chExt cx="812800" cy="812800"/>
          </a:xfrm>
        </p:grpSpPr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97A7AA70-8A59-0B11-0047-BE6C7BFC1923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1" name="TextBox 8">
              <a:extLst>
                <a:ext uri="{FF2B5EF4-FFF2-40B4-BE49-F238E27FC236}">
                  <a16:creationId xmlns:a16="http://schemas.microsoft.com/office/drawing/2014/main" id="{F39C353F-18BF-6813-937C-51892C717C27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608AA08B-D5A0-EACD-C200-0FBF08B09FDC}"/>
              </a:ext>
            </a:extLst>
          </p:cNvPr>
          <p:cNvSpPr txBox="1"/>
          <p:nvPr/>
        </p:nvSpPr>
        <p:spPr>
          <a:xfrm>
            <a:off x="7994270" y="5536216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786552FF-3921-0260-20FD-F9088AE1F04C}"/>
              </a:ext>
            </a:extLst>
          </p:cNvPr>
          <p:cNvCxnSpPr>
            <a:cxnSpLocks/>
          </p:cNvCxnSpPr>
          <p:nvPr/>
        </p:nvCxnSpPr>
        <p:spPr>
          <a:xfrm flipV="1">
            <a:off x="8146670" y="5282018"/>
            <a:ext cx="0" cy="339763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6">
            <a:extLst>
              <a:ext uri="{FF2B5EF4-FFF2-40B4-BE49-F238E27FC236}">
                <a16:creationId xmlns:a16="http://schemas.microsoft.com/office/drawing/2014/main" id="{CD2B1DE8-9196-1BC3-F4D7-116B00C8B92B}"/>
              </a:ext>
            </a:extLst>
          </p:cNvPr>
          <p:cNvGrpSpPr/>
          <p:nvPr/>
        </p:nvGrpSpPr>
        <p:grpSpPr>
          <a:xfrm>
            <a:off x="6358338" y="5093306"/>
            <a:ext cx="524572" cy="488728"/>
            <a:chOff x="0" y="0"/>
            <a:chExt cx="812800" cy="812800"/>
          </a:xfrm>
        </p:grpSpPr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id="{39F4B28D-8CFB-B3C6-C86D-56134896031F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9" name="TextBox 8">
              <a:extLst>
                <a:ext uri="{FF2B5EF4-FFF2-40B4-BE49-F238E27FC236}">
                  <a16:creationId xmlns:a16="http://schemas.microsoft.com/office/drawing/2014/main" id="{E17A61D7-71F7-8B38-0824-F7EB5CFE6922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98231E6D-6058-EFCB-93BE-A6D4715EEF86}"/>
              </a:ext>
            </a:extLst>
          </p:cNvPr>
          <p:cNvSpPr txBox="1"/>
          <p:nvPr/>
        </p:nvSpPr>
        <p:spPr>
          <a:xfrm>
            <a:off x="6477000" y="51435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68D3843F-BD44-FD87-2F87-499B8A09155F}"/>
              </a:ext>
            </a:extLst>
          </p:cNvPr>
          <p:cNvCxnSpPr>
            <a:cxnSpLocks/>
          </p:cNvCxnSpPr>
          <p:nvPr/>
        </p:nvCxnSpPr>
        <p:spPr>
          <a:xfrm flipV="1">
            <a:off x="6629400" y="4889302"/>
            <a:ext cx="0" cy="339763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Group 6">
            <a:extLst>
              <a:ext uri="{FF2B5EF4-FFF2-40B4-BE49-F238E27FC236}">
                <a16:creationId xmlns:a16="http://schemas.microsoft.com/office/drawing/2014/main" id="{A0C73C53-AAD0-213D-A330-8DBB2726A134}"/>
              </a:ext>
            </a:extLst>
          </p:cNvPr>
          <p:cNvGrpSpPr/>
          <p:nvPr/>
        </p:nvGrpSpPr>
        <p:grpSpPr>
          <a:xfrm>
            <a:off x="9053768" y="3238500"/>
            <a:ext cx="524572" cy="488728"/>
            <a:chOff x="0" y="0"/>
            <a:chExt cx="812800" cy="812800"/>
          </a:xfrm>
        </p:grpSpPr>
        <p:sp>
          <p:nvSpPr>
            <p:cNvPr id="34" name="Freeform 7">
              <a:extLst>
                <a:ext uri="{FF2B5EF4-FFF2-40B4-BE49-F238E27FC236}">
                  <a16:creationId xmlns:a16="http://schemas.microsoft.com/office/drawing/2014/main" id="{FBF92127-3084-B686-6478-F38182D10DA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5" name="TextBox 8">
              <a:extLst>
                <a:ext uri="{FF2B5EF4-FFF2-40B4-BE49-F238E27FC236}">
                  <a16:creationId xmlns:a16="http://schemas.microsoft.com/office/drawing/2014/main" id="{2477ABCE-5AAC-44FA-9438-E5630413CEE5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76BE8076-40BB-53AF-9827-ADE393B0E613}"/>
              </a:ext>
            </a:extLst>
          </p:cNvPr>
          <p:cNvSpPr txBox="1"/>
          <p:nvPr/>
        </p:nvSpPr>
        <p:spPr>
          <a:xfrm>
            <a:off x="9172430" y="3288694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13D0ABAD-311D-B86E-460A-EFD37FD8FCF9}"/>
              </a:ext>
            </a:extLst>
          </p:cNvPr>
          <p:cNvCxnSpPr>
            <a:cxnSpLocks/>
          </p:cNvCxnSpPr>
          <p:nvPr/>
        </p:nvCxnSpPr>
        <p:spPr>
          <a:xfrm>
            <a:off x="9316054" y="3727228"/>
            <a:ext cx="0" cy="28377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oup 6">
            <a:extLst>
              <a:ext uri="{FF2B5EF4-FFF2-40B4-BE49-F238E27FC236}">
                <a16:creationId xmlns:a16="http://schemas.microsoft.com/office/drawing/2014/main" id="{92B26154-718D-1057-9ED5-D0B2B376B9A5}"/>
              </a:ext>
            </a:extLst>
          </p:cNvPr>
          <p:cNvGrpSpPr/>
          <p:nvPr/>
        </p:nvGrpSpPr>
        <p:grpSpPr>
          <a:xfrm>
            <a:off x="5279188" y="5009795"/>
            <a:ext cx="524572" cy="488728"/>
            <a:chOff x="0" y="0"/>
            <a:chExt cx="812800" cy="812800"/>
          </a:xfrm>
        </p:grpSpPr>
        <p:sp>
          <p:nvSpPr>
            <p:cNvPr id="46" name="Freeform 7">
              <a:extLst>
                <a:ext uri="{FF2B5EF4-FFF2-40B4-BE49-F238E27FC236}">
                  <a16:creationId xmlns:a16="http://schemas.microsoft.com/office/drawing/2014/main" id="{7BDC5075-0D70-5417-4CB8-10CDCBA7EB79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7" name="TextBox 8">
              <a:extLst>
                <a:ext uri="{FF2B5EF4-FFF2-40B4-BE49-F238E27FC236}">
                  <a16:creationId xmlns:a16="http://schemas.microsoft.com/office/drawing/2014/main" id="{364BFDD1-84D1-AD43-90B5-93CB46DD1FD3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57BA0A88-6E19-9A36-565D-9EB1745FDC93}"/>
              </a:ext>
            </a:extLst>
          </p:cNvPr>
          <p:cNvSpPr txBox="1"/>
          <p:nvPr/>
        </p:nvSpPr>
        <p:spPr>
          <a:xfrm>
            <a:off x="5397850" y="5059989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EC8C0413-ABC4-31BE-1B66-5784DA7FF21A}"/>
              </a:ext>
            </a:extLst>
          </p:cNvPr>
          <p:cNvCxnSpPr>
            <a:cxnSpLocks/>
          </p:cNvCxnSpPr>
          <p:nvPr/>
        </p:nvCxnSpPr>
        <p:spPr>
          <a:xfrm flipV="1">
            <a:off x="5550250" y="4805791"/>
            <a:ext cx="0" cy="339763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A145E168-9251-D5CB-5ACA-409F532AAE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7532830"/>
              </p:ext>
            </p:extLst>
          </p:nvPr>
        </p:nvGraphicFramePr>
        <p:xfrm>
          <a:off x="10210801" y="2304520"/>
          <a:ext cx="7326085" cy="79512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/console/users/member/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list.web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회원 관리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회원의 정보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회원의 이메일을 앞에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4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자리 제외하고 </a:t>
                      </a: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마스킹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처리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해당 회원 정보 수정으로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회원의 성명 뒤에서 한 자리 </a:t>
                      </a:r>
                      <a:r>
                        <a:rPr lang="ko-KR" altLang="en-US" baseline="0" dirty="0" err="1">
                          <a:latin typeface="맑은 고딕" panose="020B0503020000020004" pitchFamily="50" charset="-127"/>
                        </a:rPr>
                        <a:t>마스킹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처리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회원의 현재 상태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확인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회원 목록 </a:t>
                      </a:r>
                      <a:r>
                        <a:rPr lang="en-US" altLang="ko-KR" dirty="0"/>
                        <a:t>10</a:t>
                      </a:r>
                      <a:r>
                        <a:rPr lang="ko-KR" altLang="en-US" dirty="0"/>
                        <a:t>개씩 페이지 보기 가능</a:t>
                      </a: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이메일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OR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성명 조건으로 전체 검색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0433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3255423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B0C433-68FB-4363-7013-325B6124B0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8D240C7-F4CC-464C-83FE-5C4BA6FA73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4639" y="2733570"/>
            <a:ext cx="8183117" cy="589679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2BFB760-AEA3-0B0A-388A-E9B89FA884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2D57F132-8B30-C995-5C4C-69228E8584CA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1EBA527F-3FCB-823B-A7AF-DC83D8435B11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E069596F-0DA1-2E91-D373-97C2F718899E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2C7975E0-75C9-40B7-D129-4074EAACC556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CA08B89-9F25-759D-6A70-F644358CE1AB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4-2-5.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사용자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회원 관리 수정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pSp>
        <p:nvGrpSpPr>
          <p:cNvPr id="12" name="Group 6">
            <a:extLst>
              <a:ext uri="{FF2B5EF4-FFF2-40B4-BE49-F238E27FC236}">
                <a16:creationId xmlns:a16="http://schemas.microsoft.com/office/drawing/2014/main" id="{00012F44-D4C3-9E87-CC06-F657CE1A81D9}"/>
              </a:ext>
            </a:extLst>
          </p:cNvPr>
          <p:cNvGrpSpPr/>
          <p:nvPr/>
        </p:nvGrpSpPr>
        <p:grpSpPr>
          <a:xfrm>
            <a:off x="6205938" y="4723974"/>
            <a:ext cx="524572" cy="488728"/>
            <a:chOff x="0" y="0"/>
            <a:chExt cx="812800" cy="812800"/>
          </a:xfrm>
        </p:grpSpPr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DECAAE0F-53DF-A05B-26FD-150E2130EFB8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4" name="TextBox 8">
              <a:extLst>
                <a:ext uri="{FF2B5EF4-FFF2-40B4-BE49-F238E27FC236}">
                  <a16:creationId xmlns:a16="http://schemas.microsoft.com/office/drawing/2014/main" id="{11107BB6-28E6-5B3A-3C8C-08EC038173F2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F31ACFAF-436F-53FD-4AF5-7B562A34E9B2}"/>
              </a:ext>
            </a:extLst>
          </p:cNvPr>
          <p:cNvSpPr txBox="1"/>
          <p:nvPr/>
        </p:nvSpPr>
        <p:spPr>
          <a:xfrm>
            <a:off x="6324600" y="477416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853256EF-B470-0577-7269-81E39CD6D0B5}"/>
              </a:ext>
            </a:extLst>
          </p:cNvPr>
          <p:cNvCxnSpPr>
            <a:cxnSpLocks/>
          </p:cNvCxnSpPr>
          <p:nvPr/>
        </p:nvCxnSpPr>
        <p:spPr>
          <a:xfrm flipH="1">
            <a:off x="5895799" y="4968338"/>
            <a:ext cx="359318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548B235C-17AA-9608-79A6-D316A7735A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1875499"/>
              </p:ext>
            </p:extLst>
          </p:nvPr>
        </p:nvGraphicFramePr>
        <p:xfrm>
          <a:off x="10210801" y="2304520"/>
          <a:ext cx="7326085" cy="69194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/console/users/member/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modifyForm.web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회원 관리 수정</a:t>
                      </a: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회원의 상세 정보 확인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수정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상태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마케팅 수신 동의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)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회원의 상태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대기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사용 중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반려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자퇴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강퇴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)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수정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회원의 마케팅 수신 동의 수정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클릭 시 회원 관리 목록 페이지로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회원 정보 수정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</a:tbl>
          </a:graphicData>
        </a:graphic>
      </p:graphicFrame>
      <p:grpSp>
        <p:nvGrpSpPr>
          <p:cNvPr id="24" name="Group 6">
            <a:extLst>
              <a:ext uri="{FF2B5EF4-FFF2-40B4-BE49-F238E27FC236}">
                <a16:creationId xmlns:a16="http://schemas.microsoft.com/office/drawing/2014/main" id="{E8D8FF78-926F-7D63-8A55-C8C3CAB16BD9}"/>
              </a:ext>
            </a:extLst>
          </p:cNvPr>
          <p:cNvGrpSpPr/>
          <p:nvPr/>
        </p:nvGrpSpPr>
        <p:grpSpPr>
          <a:xfrm>
            <a:off x="5348367" y="6488217"/>
            <a:ext cx="524572" cy="488728"/>
            <a:chOff x="0" y="0"/>
            <a:chExt cx="812800" cy="812800"/>
          </a:xfrm>
        </p:grpSpPr>
        <p:sp>
          <p:nvSpPr>
            <p:cNvPr id="25" name="Freeform 7">
              <a:extLst>
                <a:ext uri="{FF2B5EF4-FFF2-40B4-BE49-F238E27FC236}">
                  <a16:creationId xmlns:a16="http://schemas.microsoft.com/office/drawing/2014/main" id="{BDF066E1-00E4-67BE-4B02-F7FE3FFB997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6" name="TextBox 8">
              <a:extLst>
                <a:ext uri="{FF2B5EF4-FFF2-40B4-BE49-F238E27FC236}">
                  <a16:creationId xmlns:a16="http://schemas.microsoft.com/office/drawing/2014/main" id="{9A01555B-85F5-7071-804F-7E8FBEE28761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5CC4D77E-A4F6-1402-A735-A015DADFB3DC}"/>
              </a:ext>
            </a:extLst>
          </p:cNvPr>
          <p:cNvSpPr txBox="1"/>
          <p:nvPr/>
        </p:nvSpPr>
        <p:spPr>
          <a:xfrm>
            <a:off x="5467029" y="6538411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780CCCBC-D569-1F86-8A07-1D1EBBDBC68B}"/>
              </a:ext>
            </a:extLst>
          </p:cNvPr>
          <p:cNvCxnSpPr>
            <a:cxnSpLocks/>
          </p:cNvCxnSpPr>
          <p:nvPr/>
        </p:nvCxnSpPr>
        <p:spPr>
          <a:xfrm flipH="1">
            <a:off x="5038228" y="6732581"/>
            <a:ext cx="359318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Group 6">
            <a:extLst>
              <a:ext uri="{FF2B5EF4-FFF2-40B4-BE49-F238E27FC236}">
                <a16:creationId xmlns:a16="http://schemas.microsoft.com/office/drawing/2014/main" id="{1B2E320E-E943-4B8B-EF64-F6A1597D552E}"/>
              </a:ext>
            </a:extLst>
          </p:cNvPr>
          <p:cNvGrpSpPr/>
          <p:nvPr/>
        </p:nvGrpSpPr>
        <p:grpSpPr>
          <a:xfrm>
            <a:off x="6397463" y="6981766"/>
            <a:ext cx="524572" cy="488728"/>
            <a:chOff x="0" y="0"/>
            <a:chExt cx="812800" cy="812800"/>
          </a:xfrm>
        </p:grpSpPr>
        <p:sp>
          <p:nvSpPr>
            <p:cNvPr id="40" name="Freeform 7">
              <a:extLst>
                <a:ext uri="{FF2B5EF4-FFF2-40B4-BE49-F238E27FC236}">
                  <a16:creationId xmlns:a16="http://schemas.microsoft.com/office/drawing/2014/main" id="{EDC4342E-FE87-9D25-D7C7-9C2A139B333B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1" name="TextBox 8">
              <a:extLst>
                <a:ext uri="{FF2B5EF4-FFF2-40B4-BE49-F238E27FC236}">
                  <a16:creationId xmlns:a16="http://schemas.microsoft.com/office/drawing/2014/main" id="{3B141656-3F8F-7C09-B786-573146FF9B6F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3D4856C7-DBF9-D4BF-53E6-E6FFEEE1FEA5}"/>
              </a:ext>
            </a:extLst>
          </p:cNvPr>
          <p:cNvSpPr txBox="1"/>
          <p:nvPr/>
        </p:nvSpPr>
        <p:spPr>
          <a:xfrm>
            <a:off x="6516125" y="703196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3BC6C34-91E6-FC42-F44D-7099C16AC48D}"/>
              </a:ext>
            </a:extLst>
          </p:cNvPr>
          <p:cNvCxnSpPr>
            <a:cxnSpLocks/>
          </p:cNvCxnSpPr>
          <p:nvPr/>
        </p:nvCxnSpPr>
        <p:spPr>
          <a:xfrm flipH="1">
            <a:off x="6087324" y="7226130"/>
            <a:ext cx="359318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Group 6">
            <a:extLst>
              <a:ext uri="{FF2B5EF4-FFF2-40B4-BE49-F238E27FC236}">
                <a16:creationId xmlns:a16="http://schemas.microsoft.com/office/drawing/2014/main" id="{7DBCAA88-16C9-1D35-EC85-8E747A5E16DB}"/>
              </a:ext>
            </a:extLst>
          </p:cNvPr>
          <p:cNvGrpSpPr/>
          <p:nvPr/>
        </p:nvGrpSpPr>
        <p:grpSpPr>
          <a:xfrm>
            <a:off x="4800935" y="7723687"/>
            <a:ext cx="524572" cy="488728"/>
            <a:chOff x="0" y="0"/>
            <a:chExt cx="812800" cy="812800"/>
          </a:xfrm>
        </p:grpSpPr>
        <p:sp>
          <p:nvSpPr>
            <p:cNvPr id="48" name="Freeform 7">
              <a:extLst>
                <a:ext uri="{FF2B5EF4-FFF2-40B4-BE49-F238E27FC236}">
                  <a16:creationId xmlns:a16="http://schemas.microsoft.com/office/drawing/2014/main" id="{FC6BA04D-C17F-445C-36B4-E04DCC407C4E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9" name="TextBox 8">
              <a:extLst>
                <a:ext uri="{FF2B5EF4-FFF2-40B4-BE49-F238E27FC236}">
                  <a16:creationId xmlns:a16="http://schemas.microsoft.com/office/drawing/2014/main" id="{265CEE58-5A8E-1BA7-FE0C-99141FBF5F1E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6B1C780D-9C86-3429-C5C2-B6C4E384AD7F}"/>
              </a:ext>
            </a:extLst>
          </p:cNvPr>
          <p:cNvSpPr txBox="1"/>
          <p:nvPr/>
        </p:nvSpPr>
        <p:spPr>
          <a:xfrm>
            <a:off x="4919597" y="7773881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471FCA20-1F4A-0D7C-4493-2DAFB7713826}"/>
              </a:ext>
            </a:extLst>
          </p:cNvPr>
          <p:cNvCxnSpPr>
            <a:cxnSpLocks/>
          </p:cNvCxnSpPr>
          <p:nvPr/>
        </p:nvCxnSpPr>
        <p:spPr>
          <a:xfrm flipV="1">
            <a:off x="5074092" y="7411931"/>
            <a:ext cx="0" cy="36195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288958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E89F80-F913-FDE7-7CA1-5CA09F6C8A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E75D0F9E-13E2-1363-60C0-44D26189BB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13C8D281-0E87-975D-0DCB-514BB366C01A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2CF0F976-FC11-C43A-9C4A-1297FFAFB477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DDEBC619-1B57-9BCE-5B3D-B5081CDD09B8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B5C3DE3E-0FEE-53FE-BCC2-B5614763FD68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5CBF537A-C45B-48CC-B2EF-9BC2ABCF3F0F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4-2-6.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사용자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관리자 관리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D865BF19-873B-3AC0-0BE9-1A8EAB6424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7718551"/>
              </p:ext>
            </p:extLst>
          </p:nvPr>
        </p:nvGraphicFramePr>
        <p:xfrm>
          <a:off x="10210801" y="2304520"/>
          <a:ext cx="7326085" cy="69194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/console/users/managers/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list.web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관리자 관리</a:t>
                      </a: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관리자의 정보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해당 관리자 정보 수정으로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관리자</a:t>
                      </a:r>
                      <a:r>
                        <a:rPr lang="ko-KR" altLang="en-US" dirty="0"/>
                        <a:t>의 현재 상태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이메일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OR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성명 조건으로 전체 검색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관리자 목록 </a:t>
                      </a:r>
                      <a:r>
                        <a:rPr lang="en-US" altLang="ko-KR" dirty="0"/>
                        <a:t>10</a:t>
                      </a:r>
                      <a:r>
                        <a:rPr lang="ko-KR" altLang="en-US" dirty="0"/>
                        <a:t>개씩 페이지 보기 가능</a:t>
                      </a:r>
                      <a:endParaRPr lang="en-US" altLang="ko-KR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2C39399F-8A34-F043-CDA8-6D07895992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600" y="3757010"/>
            <a:ext cx="8823686" cy="3521531"/>
          </a:xfrm>
          <a:prstGeom prst="rect">
            <a:avLst/>
          </a:prstGeom>
        </p:spPr>
      </p:pic>
      <p:grpSp>
        <p:nvGrpSpPr>
          <p:cNvPr id="8" name="Group 6">
            <a:extLst>
              <a:ext uri="{FF2B5EF4-FFF2-40B4-BE49-F238E27FC236}">
                <a16:creationId xmlns:a16="http://schemas.microsoft.com/office/drawing/2014/main" id="{B668B7D0-015B-02B1-110F-0E0A39C7FD56}"/>
              </a:ext>
            </a:extLst>
          </p:cNvPr>
          <p:cNvGrpSpPr/>
          <p:nvPr/>
        </p:nvGrpSpPr>
        <p:grpSpPr>
          <a:xfrm>
            <a:off x="2853138" y="4633348"/>
            <a:ext cx="524572" cy="488728"/>
            <a:chOff x="0" y="0"/>
            <a:chExt cx="812800" cy="812800"/>
          </a:xfrm>
        </p:grpSpPr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040F0586-2763-0B99-E763-F1DF7BAD0AAB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6" name="TextBox 8">
              <a:extLst>
                <a:ext uri="{FF2B5EF4-FFF2-40B4-BE49-F238E27FC236}">
                  <a16:creationId xmlns:a16="http://schemas.microsoft.com/office/drawing/2014/main" id="{C9C05A1A-6115-7915-80A3-0806D5DFE90A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008AD7FC-A39D-113E-44CC-4C5B78707FE1}"/>
              </a:ext>
            </a:extLst>
          </p:cNvPr>
          <p:cNvSpPr txBox="1"/>
          <p:nvPr/>
        </p:nvSpPr>
        <p:spPr>
          <a:xfrm>
            <a:off x="2971800" y="4683542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50F91862-1940-C373-9D90-AB979D9A9AC8}"/>
              </a:ext>
            </a:extLst>
          </p:cNvPr>
          <p:cNvCxnSpPr/>
          <p:nvPr/>
        </p:nvCxnSpPr>
        <p:spPr>
          <a:xfrm flipV="1">
            <a:off x="3328532" y="4868208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6">
            <a:extLst>
              <a:ext uri="{FF2B5EF4-FFF2-40B4-BE49-F238E27FC236}">
                <a16:creationId xmlns:a16="http://schemas.microsoft.com/office/drawing/2014/main" id="{30DAF00D-799C-8164-5FA2-840F2D69534A}"/>
              </a:ext>
            </a:extLst>
          </p:cNvPr>
          <p:cNvGrpSpPr/>
          <p:nvPr/>
        </p:nvGrpSpPr>
        <p:grpSpPr>
          <a:xfrm>
            <a:off x="7935812" y="5423989"/>
            <a:ext cx="524572" cy="488728"/>
            <a:chOff x="0" y="0"/>
            <a:chExt cx="812800" cy="812800"/>
          </a:xfrm>
        </p:grpSpPr>
        <p:sp>
          <p:nvSpPr>
            <p:cNvPr id="22" name="Freeform 7">
              <a:extLst>
                <a:ext uri="{FF2B5EF4-FFF2-40B4-BE49-F238E27FC236}">
                  <a16:creationId xmlns:a16="http://schemas.microsoft.com/office/drawing/2014/main" id="{09A9097E-47F3-2EA3-236D-C22332A11038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3" name="TextBox 8">
              <a:extLst>
                <a:ext uri="{FF2B5EF4-FFF2-40B4-BE49-F238E27FC236}">
                  <a16:creationId xmlns:a16="http://schemas.microsoft.com/office/drawing/2014/main" id="{1FA49486-CC66-C1D6-009C-CA5CF2C8375E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2EC5CB94-352E-F5F1-056A-AFAC67695AA4}"/>
              </a:ext>
            </a:extLst>
          </p:cNvPr>
          <p:cNvSpPr txBox="1"/>
          <p:nvPr/>
        </p:nvSpPr>
        <p:spPr>
          <a:xfrm>
            <a:off x="8054474" y="5474183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FFF607AE-54AA-4491-3E56-7AA0D791EBDB}"/>
              </a:ext>
            </a:extLst>
          </p:cNvPr>
          <p:cNvCxnSpPr>
            <a:cxnSpLocks/>
          </p:cNvCxnSpPr>
          <p:nvPr/>
        </p:nvCxnSpPr>
        <p:spPr>
          <a:xfrm flipV="1">
            <a:off x="8206874" y="5219985"/>
            <a:ext cx="0" cy="339763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6">
            <a:extLst>
              <a:ext uri="{FF2B5EF4-FFF2-40B4-BE49-F238E27FC236}">
                <a16:creationId xmlns:a16="http://schemas.microsoft.com/office/drawing/2014/main" id="{3F9CDDC5-C6BD-E5AB-B3C4-242DC37F857D}"/>
              </a:ext>
            </a:extLst>
          </p:cNvPr>
          <p:cNvGrpSpPr/>
          <p:nvPr/>
        </p:nvGrpSpPr>
        <p:grpSpPr>
          <a:xfrm>
            <a:off x="7740922" y="3570798"/>
            <a:ext cx="524572" cy="488728"/>
            <a:chOff x="0" y="0"/>
            <a:chExt cx="812800" cy="812800"/>
          </a:xfrm>
        </p:grpSpPr>
        <p:sp>
          <p:nvSpPr>
            <p:cNvPr id="31" name="Freeform 7">
              <a:extLst>
                <a:ext uri="{FF2B5EF4-FFF2-40B4-BE49-F238E27FC236}">
                  <a16:creationId xmlns:a16="http://schemas.microsoft.com/office/drawing/2014/main" id="{C02E95B5-882C-6439-94AC-425762A344E8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2" name="TextBox 8">
              <a:extLst>
                <a:ext uri="{FF2B5EF4-FFF2-40B4-BE49-F238E27FC236}">
                  <a16:creationId xmlns:a16="http://schemas.microsoft.com/office/drawing/2014/main" id="{937BDD59-8EF2-3C66-CF5A-CAE585BE71E6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FD4E43DB-D2D4-12E5-7DE5-456912259339}"/>
              </a:ext>
            </a:extLst>
          </p:cNvPr>
          <p:cNvSpPr txBox="1"/>
          <p:nvPr/>
        </p:nvSpPr>
        <p:spPr>
          <a:xfrm>
            <a:off x="7859584" y="3620992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EEB2B3C3-2115-878F-8FC3-EDC3CC4BD382}"/>
              </a:ext>
            </a:extLst>
          </p:cNvPr>
          <p:cNvCxnSpPr>
            <a:cxnSpLocks/>
          </p:cNvCxnSpPr>
          <p:nvPr/>
        </p:nvCxnSpPr>
        <p:spPr>
          <a:xfrm>
            <a:off x="7985969" y="4059526"/>
            <a:ext cx="0" cy="68580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 6">
            <a:extLst>
              <a:ext uri="{FF2B5EF4-FFF2-40B4-BE49-F238E27FC236}">
                <a16:creationId xmlns:a16="http://schemas.microsoft.com/office/drawing/2014/main" id="{3A022283-FF2D-2E17-F23B-F30394A3C717}"/>
              </a:ext>
            </a:extLst>
          </p:cNvPr>
          <p:cNvGrpSpPr/>
          <p:nvPr/>
        </p:nvGrpSpPr>
        <p:grpSpPr>
          <a:xfrm>
            <a:off x="8793866" y="3491523"/>
            <a:ext cx="524572" cy="488728"/>
            <a:chOff x="0" y="0"/>
            <a:chExt cx="812800" cy="812800"/>
          </a:xfrm>
        </p:grpSpPr>
        <p:sp>
          <p:nvSpPr>
            <p:cNvPr id="36" name="Freeform 7">
              <a:extLst>
                <a:ext uri="{FF2B5EF4-FFF2-40B4-BE49-F238E27FC236}">
                  <a16:creationId xmlns:a16="http://schemas.microsoft.com/office/drawing/2014/main" id="{D1AF40F7-721F-41A7-05F2-18FB4B49453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D9B9601F-C137-5429-FE0F-2C5D6655B628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8426339D-D4A9-24D0-9BA8-CB9F8EA198B6}"/>
              </a:ext>
            </a:extLst>
          </p:cNvPr>
          <p:cNvSpPr txBox="1"/>
          <p:nvPr/>
        </p:nvSpPr>
        <p:spPr>
          <a:xfrm>
            <a:off x="8912528" y="3541717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1518B448-9542-1170-23E1-05A72E239AF2}"/>
              </a:ext>
            </a:extLst>
          </p:cNvPr>
          <p:cNvCxnSpPr>
            <a:cxnSpLocks/>
          </p:cNvCxnSpPr>
          <p:nvPr/>
        </p:nvCxnSpPr>
        <p:spPr>
          <a:xfrm>
            <a:off x="9056152" y="3980251"/>
            <a:ext cx="0" cy="28377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305DB03-5E5F-6F16-AE26-55F9CDCB1190}"/>
              </a:ext>
            </a:extLst>
          </p:cNvPr>
          <p:cNvSpPr/>
          <p:nvPr/>
        </p:nvSpPr>
        <p:spPr>
          <a:xfrm>
            <a:off x="4534399" y="4738130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087287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2C20A-B87C-BA4D-58F6-F66D6FBAFE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2460E6F-DFB1-64CB-9D27-7A74786DFB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3887536"/>
            <a:ext cx="8459381" cy="375337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502D438-BDD4-BFF8-3017-CED3C1E467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39D1EFBC-6E0F-E5CC-9D61-33106C59F4AF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EABD49AC-BEC4-ADB3-6299-B4354E84D8C9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9F85E0D-A145-FB0D-B5F0-80918652C851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629159D9-52AF-4D77-E15B-37A4093531CA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E6716403-58A7-433D-E0FF-5C0066D18C49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4-2-7.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사용자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관리자 관리 수정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27E17416-153B-F87F-87B2-B71AE39D8B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092181"/>
              </p:ext>
            </p:extLst>
          </p:nvPr>
        </p:nvGraphicFramePr>
        <p:xfrm>
          <a:off x="10210801" y="2304520"/>
          <a:ext cx="7326085" cy="69194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/console/users/managers/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modifyForm.web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관리자 관리 수정</a:t>
                      </a: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관리자의 상세 정보 확인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수정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상태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)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관리자의 상세 정보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관리자의 상태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대기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사용 중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사퇴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해고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)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수정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관리 정보 수정 가능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관리자 관리 목록으로 페이지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</a:tbl>
          </a:graphicData>
        </a:graphic>
      </p:graphicFrame>
      <p:grpSp>
        <p:nvGrpSpPr>
          <p:cNvPr id="8" name="Group 6">
            <a:extLst>
              <a:ext uri="{FF2B5EF4-FFF2-40B4-BE49-F238E27FC236}">
                <a16:creationId xmlns:a16="http://schemas.microsoft.com/office/drawing/2014/main" id="{E0D3DE44-AAB6-4A2A-9481-758974947172}"/>
              </a:ext>
            </a:extLst>
          </p:cNvPr>
          <p:cNvGrpSpPr/>
          <p:nvPr/>
        </p:nvGrpSpPr>
        <p:grpSpPr>
          <a:xfrm>
            <a:off x="6358338" y="5093306"/>
            <a:ext cx="524572" cy="488728"/>
            <a:chOff x="0" y="0"/>
            <a:chExt cx="812800" cy="812800"/>
          </a:xfrm>
        </p:grpSpPr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23833DE8-CE74-9D61-D38E-52AFF0537071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6" name="TextBox 8">
              <a:extLst>
                <a:ext uri="{FF2B5EF4-FFF2-40B4-BE49-F238E27FC236}">
                  <a16:creationId xmlns:a16="http://schemas.microsoft.com/office/drawing/2014/main" id="{0CDB3EDF-8F91-4A09-3D20-75F184BC6D4F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883B0636-D1DF-B58F-A189-DCDF84FA5B8C}"/>
              </a:ext>
            </a:extLst>
          </p:cNvPr>
          <p:cNvSpPr txBox="1"/>
          <p:nvPr/>
        </p:nvSpPr>
        <p:spPr>
          <a:xfrm>
            <a:off x="6477000" y="51435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AF38C97F-1639-B518-FFD3-F8A2CDAC4B3F}"/>
              </a:ext>
            </a:extLst>
          </p:cNvPr>
          <p:cNvCxnSpPr>
            <a:cxnSpLocks/>
          </p:cNvCxnSpPr>
          <p:nvPr/>
        </p:nvCxnSpPr>
        <p:spPr>
          <a:xfrm flipH="1">
            <a:off x="5995367" y="5364404"/>
            <a:ext cx="481633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DFFEF04C-DBDD-77B9-55AC-06F029797F10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Group 6">
            <a:extLst>
              <a:ext uri="{FF2B5EF4-FFF2-40B4-BE49-F238E27FC236}">
                <a16:creationId xmlns:a16="http://schemas.microsoft.com/office/drawing/2014/main" id="{8EB1A4EE-E070-0B52-B315-3A4F6D5F2580}"/>
              </a:ext>
            </a:extLst>
          </p:cNvPr>
          <p:cNvGrpSpPr/>
          <p:nvPr/>
        </p:nvGrpSpPr>
        <p:grpSpPr>
          <a:xfrm>
            <a:off x="6572723" y="6282313"/>
            <a:ext cx="524572" cy="488728"/>
            <a:chOff x="0" y="0"/>
            <a:chExt cx="812800" cy="812800"/>
          </a:xfrm>
        </p:grpSpPr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FBAA9332-A40F-C63B-F45B-FE256602F2B5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4" name="TextBox 8">
              <a:extLst>
                <a:ext uri="{FF2B5EF4-FFF2-40B4-BE49-F238E27FC236}">
                  <a16:creationId xmlns:a16="http://schemas.microsoft.com/office/drawing/2014/main" id="{555B235A-E9EF-75E3-7302-B5CDE8E0F808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82DEC576-72CF-6AB5-97E5-B0D30B9B5E2C}"/>
              </a:ext>
            </a:extLst>
          </p:cNvPr>
          <p:cNvSpPr txBox="1"/>
          <p:nvPr/>
        </p:nvSpPr>
        <p:spPr>
          <a:xfrm>
            <a:off x="6691385" y="6332507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9BA38A77-194D-4950-C84A-48BA680DB875}"/>
              </a:ext>
            </a:extLst>
          </p:cNvPr>
          <p:cNvCxnSpPr>
            <a:cxnSpLocks/>
          </p:cNvCxnSpPr>
          <p:nvPr/>
        </p:nvCxnSpPr>
        <p:spPr>
          <a:xfrm flipH="1">
            <a:off x="6209752" y="6553411"/>
            <a:ext cx="481633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6">
            <a:extLst>
              <a:ext uri="{FF2B5EF4-FFF2-40B4-BE49-F238E27FC236}">
                <a16:creationId xmlns:a16="http://schemas.microsoft.com/office/drawing/2014/main" id="{AAB1D014-858E-5D7E-B911-E20A08219753}"/>
              </a:ext>
            </a:extLst>
          </p:cNvPr>
          <p:cNvGrpSpPr/>
          <p:nvPr/>
        </p:nvGrpSpPr>
        <p:grpSpPr>
          <a:xfrm>
            <a:off x="3730429" y="6290033"/>
            <a:ext cx="524572" cy="488728"/>
            <a:chOff x="0" y="0"/>
            <a:chExt cx="812800" cy="812800"/>
          </a:xfrm>
        </p:grpSpPr>
        <p:sp>
          <p:nvSpPr>
            <p:cNvPr id="38" name="Freeform 7">
              <a:extLst>
                <a:ext uri="{FF2B5EF4-FFF2-40B4-BE49-F238E27FC236}">
                  <a16:creationId xmlns:a16="http://schemas.microsoft.com/office/drawing/2014/main" id="{973295B5-BBC0-64A0-FA09-F579435C610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9" name="TextBox 8">
              <a:extLst>
                <a:ext uri="{FF2B5EF4-FFF2-40B4-BE49-F238E27FC236}">
                  <a16:creationId xmlns:a16="http://schemas.microsoft.com/office/drawing/2014/main" id="{AC9C7E34-26B8-29B1-22B4-BDB78DA413BB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866D86CE-AD63-C896-8B38-89F8C6F8ADDC}"/>
              </a:ext>
            </a:extLst>
          </p:cNvPr>
          <p:cNvSpPr txBox="1"/>
          <p:nvPr/>
        </p:nvSpPr>
        <p:spPr>
          <a:xfrm>
            <a:off x="3849091" y="6340227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8B235271-F581-A22D-C819-838538D581EC}"/>
              </a:ext>
            </a:extLst>
          </p:cNvPr>
          <p:cNvCxnSpPr>
            <a:cxnSpLocks/>
          </p:cNvCxnSpPr>
          <p:nvPr/>
        </p:nvCxnSpPr>
        <p:spPr>
          <a:xfrm>
            <a:off x="4205823" y="6519603"/>
            <a:ext cx="444984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원호 42">
            <a:extLst>
              <a:ext uri="{FF2B5EF4-FFF2-40B4-BE49-F238E27FC236}">
                <a16:creationId xmlns:a16="http://schemas.microsoft.com/office/drawing/2014/main" id="{6CA1F5BC-07C9-F228-8C29-52A3EC46339A}"/>
              </a:ext>
            </a:extLst>
          </p:cNvPr>
          <p:cNvSpPr/>
          <p:nvPr/>
        </p:nvSpPr>
        <p:spPr>
          <a:xfrm rot="13999673">
            <a:off x="880651" y="3859342"/>
            <a:ext cx="3940210" cy="3809763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5" name="Group 6">
            <a:extLst>
              <a:ext uri="{FF2B5EF4-FFF2-40B4-BE49-F238E27FC236}">
                <a16:creationId xmlns:a16="http://schemas.microsoft.com/office/drawing/2014/main" id="{CAF97F32-60A7-567E-ACC1-1041B8D5C73E}"/>
              </a:ext>
            </a:extLst>
          </p:cNvPr>
          <p:cNvGrpSpPr/>
          <p:nvPr/>
        </p:nvGrpSpPr>
        <p:grpSpPr>
          <a:xfrm>
            <a:off x="83028" y="5486022"/>
            <a:ext cx="524572" cy="488728"/>
            <a:chOff x="0" y="0"/>
            <a:chExt cx="812800" cy="812800"/>
          </a:xfrm>
        </p:grpSpPr>
        <p:sp>
          <p:nvSpPr>
            <p:cNvPr id="47" name="Freeform 7">
              <a:extLst>
                <a:ext uri="{FF2B5EF4-FFF2-40B4-BE49-F238E27FC236}">
                  <a16:creationId xmlns:a16="http://schemas.microsoft.com/office/drawing/2014/main" id="{9C50A614-B458-0E38-4467-15699D8010BB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8" name="TextBox 8">
              <a:extLst>
                <a:ext uri="{FF2B5EF4-FFF2-40B4-BE49-F238E27FC236}">
                  <a16:creationId xmlns:a16="http://schemas.microsoft.com/office/drawing/2014/main" id="{91764A4E-D30A-8AB8-0027-0F5BD9703641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3D74D7B9-31B6-F29C-38F0-2D7C0797B216}"/>
              </a:ext>
            </a:extLst>
          </p:cNvPr>
          <p:cNvSpPr txBox="1"/>
          <p:nvPr/>
        </p:nvSpPr>
        <p:spPr>
          <a:xfrm>
            <a:off x="201690" y="5536216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EDEEC386-2654-935C-D455-D9372155C259}"/>
              </a:ext>
            </a:extLst>
          </p:cNvPr>
          <p:cNvCxnSpPr/>
          <p:nvPr/>
        </p:nvCxnSpPr>
        <p:spPr>
          <a:xfrm flipV="1">
            <a:off x="558422" y="5720882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846417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7C3261-CE8C-289A-05B7-6143213699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D5CA8FBC-63D6-00D2-6E9C-0E220214BE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48487F2D-A2DE-D28B-54E2-1F6CE24C47DD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653CDD72-88DA-C654-C526-45092F6E17DC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1834D7A0-25AF-0B76-B9C0-480A7727C16E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06C68431-F432-E9E0-EF1B-81B53D4A47DC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B045FA30-4ED1-19E7-3894-F73210315AED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4-2-8.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주문 관리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1E4FEA4D-A23A-8CB6-D547-AFEBAF0A6F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2038022"/>
              </p:ext>
            </p:extLst>
          </p:nvPr>
        </p:nvGraphicFramePr>
        <p:xfrm>
          <a:off x="10210801" y="2304520"/>
          <a:ext cx="7326085" cy="79512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/console/buy/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list.web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주문 관리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회원이 주문한 상품 상세 정보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이메일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성별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구매 상태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결제 상태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배송 상태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별로 전체 검색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판매 상품 상세 페이지로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구매 상품 상태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배송 상태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변경 가능</a:t>
                      </a:r>
                      <a:r>
                        <a:rPr lang="en-US" altLang="ko-KR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 구매 상태가 결제 완료 </a:t>
                      </a:r>
                      <a:r>
                        <a:rPr lang="en-US" altLang="ko-KR" baseline="0" dirty="0"/>
                        <a:t>&amp; </a:t>
                      </a:r>
                      <a:r>
                        <a:rPr lang="ko-KR" altLang="en-US" baseline="0" dirty="0"/>
                        <a:t>배송 상태가 판매 확인 중</a:t>
                      </a:r>
                      <a:r>
                        <a:rPr lang="en-US" altLang="ko-KR" baseline="0" dirty="0"/>
                        <a:t> -&gt; </a:t>
                      </a:r>
                      <a:r>
                        <a:rPr lang="ko-KR" altLang="en-US" baseline="0" dirty="0"/>
                        <a:t>배송 준비중으로 배송 상태 일괄 변경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baseline="0" dirty="0"/>
                        <a:t>주문 목록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10</a:t>
                      </a:r>
                      <a:r>
                        <a:rPr lang="ko-KR" altLang="en-US" dirty="0"/>
                        <a:t>개씩 페이지 보기 가능</a:t>
                      </a:r>
                      <a:endParaRPr lang="en-US" altLang="ko-KR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8421012"/>
                  </a:ext>
                </a:extLst>
              </a:tr>
            </a:tbl>
          </a:graphicData>
        </a:graphic>
      </p:graphicFrame>
      <p:sp>
        <p:nvSpPr>
          <p:cNvPr id="57" name="직사각형 56">
            <a:extLst>
              <a:ext uri="{FF2B5EF4-FFF2-40B4-BE49-F238E27FC236}">
                <a16:creationId xmlns:a16="http://schemas.microsoft.com/office/drawing/2014/main" id="{4235E9B3-0775-28F9-2A9E-EB23B365885F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2923874"/>
            <a:ext cx="8366691" cy="5076493"/>
          </a:xfrm>
          <a:prstGeom prst="rect">
            <a:avLst/>
          </a:prstGeom>
        </p:spPr>
      </p:pic>
      <p:grpSp>
        <p:nvGrpSpPr>
          <p:cNvPr id="17" name="Group 6">
            <a:extLst>
              <a:ext uri="{FF2B5EF4-FFF2-40B4-BE49-F238E27FC236}">
                <a16:creationId xmlns:a16="http://schemas.microsoft.com/office/drawing/2014/main" id="{8EB1A4EE-E070-0B52-B315-3A4F6D5F2580}"/>
              </a:ext>
            </a:extLst>
          </p:cNvPr>
          <p:cNvGrpSpPr/>
          <p:nvPr/>
        </p:nvGrpSpPr>
        <p:grpSpPr>
          <a:xfrm>
            <a:off x="2776938" y="7379306"/>
            <a:ext cx="524572" cy="488728"/>
            <a:chOff x="0" y="0"/>
            <a:chExt cx="812800" cy="812800"/>
          </a:xfrm>
        </p:grpSpPr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FBAA9332-A40F-C63B-F45B-FE256602F2B5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0" name="TextBox 8">
              <a:extLst>
                <a:ext uri="{FF2B5EF4-FFF2-40B4-BE49-F238E27FC236}">
                  <a16:creationId xmlns:a16="http://schemas.microsoft.com/office/drawing/2014/main" id="{555B235A-E9EF-75E3-7302-B5CDE8E0F808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82DEC576-72CF-6AB5-97E5-B0D30B9B5E2C}"/>
              </a:ext>
            </a:extLst>
          </p:cNvPr>
          <p:cNvSpPr txBox="1"/>
          <p:nvPr/>
        </p:nvSpPr>
        <p:spPr>
          <a:xfrm>
            <a:off x="2895600" y="74295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9BA38A77-194D-4950-C84A-48BA680DB875}"/>
              </a:ext>
            </a:extLst>
          </p:cNvPr>
          <p:cNvCxnSpPr>
            <a:cxnSpLocks/>
          </p:cNvCxnSpPr>
          <p:nvPr/>
        </p:nvCxnSpPr>
        <p:spPr>
          <a:xfrm flipH="1">
            <a:off x="2413967" y="7650404"/>
            <a:ext cx="481633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6">
            <a:extLst>
              <a:ext uri="{FF2B5EF4-FFF2-40B4-BE49-F238E27FC236}">
                <a16:creationId xmlns:a16="http://schemas.microsoft.com/office/drawing/2014/main" id="{AAB1D014-858E-5D7E-B911-E20A08219753}"/>
              </a:ext>
            </a:extLst>
          </p:cNvPr>
          <p:cNvGrpSpPr/>
          <p:nvPr/>
        </p:nvGrpSpPr>
        <p:grpSpPr>
          <a:xfrm>
            <a:off x="7515553" y="7981317"/>
            <a:ext cx="524572" cy="488728"/>
            <a:chOff x="0" y="0"/>
            <a:chExt cx="812800" cy="812800"/>
          </a:xfrm>
        </p:grpSpPr>
        <p:sp>
          <p:nvSpPr>
            <p:cNvPr id="24" name="Freeform 7">
              <a:extLst>
                <a:ext uri="{FF2B5EF4-FFF2-40B4-BE49-F238E27FC236}">
                  <a16:creationId xmlns:a16="http://schemas.microsoft.com/office/drawing/2014/main" id="{973295B5-BBC0-64A0-FA09-F579435C610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5" name="TextBox 8">
              <a:extLst>
                <a:ext uri="{FF2B5EF4-FFF2-40B4-BE49-F238E27FC236}">
                  <a16:creationId xmlns:a16="http://schemas.microsoft.com/office/drawing/2014/main" id="{AC9C7E34-26B8-29B1-22B4-BDB78DA413BB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866D86CE-AD63-C896-8B38-89F8C6F8ADDC}"/>
              </a:ext>
            </a:extLst>
          </p:cNvPr>
          <p:cNvSpPr txBox="1"/>
          <p:nvPr/>
        </p:nvSpPr>
        <p:spPr>
          <a:xfrm>
            <a:off x="7634215" y="8031511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8B235271-F581-A22D-C819-838538D581EC}"/>
              </a:ext>
            </a:extLst>
          </p:cNvPr>
          <p:cNvCxnSpPr>
            <a:cxnSpLocks/>
          </p:cNvCxnSpPr>
          <p:nvPr/>
        </p:nvCxnSpPr>
        <p:spPr>
          <a:xfrm flipV="1">
            <a:off x="7772400" y="7715920"/>
            <a:ext cx="0" cy="343533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6">
            <a:extLst>
              <a:ext uri="{FF2B5EF4-FFF2-40B4-BE49-F238E27FC236}">
                <a16:creationId xmlns:a16="http://schemas.microsoft.com/office/drawing/2014/main" id="{AAB1D014-858E-5D7E-B911-E20A08219753}"/>
              </a:ext>
            </a:extLst>
          </p:cNvPr>
          <p:cNvGrpSpPr/>
          <p:nvPr/>
        </p:nvGrpSpPr>
        <p:grpSpPr>
          <a:xfrm>
            <a:off x="719538" y="3950306"/>
            <a:ext cx="524572" cy="488728"/>
            <a:chOff x="0" y="0"/>
            <a:chExt cx="812800" cy="812800"/>
          </a:xfrm>
        </p:grpSpPr>
        <p:sp>
          <p:nvSpPr>
            <p:cNvPr id="29" name="Freeform 7">
              <a:extLst>
                <a:ext uri="{FF2B5EF4-FFF2-40B4-BE49-F238E27FC236}">
                  <a16:creationId xmlns:a16="http://schemas.microsoft.com/office/drawing/2014/main" id="{973295B5-BBC0-64A0-FA09-F579435C610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0" name="TextBox 8">
              <a:extLst>
                <a:ext uri="{FF2B5EF4-FFF2-40B4-BE49-F238E27FC236}">
                  <a16:creationId xmlns:a16="http://schemas.microsoft.com/office/drawing/2014/main" id="{AC9C7E34-26B8-29B1-22B4-BDB78DA413BB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866D86CE-AD63-C896-8B38-89F8C6F8ADDC}"/>
              </a:ext>
            </a:extLst>
          </p:cNvPr>
          <p:cNvSpPr txBox="1"/>
          <p:nvPr/>
        </p:nvSpPr>
        <p:spPr>
          <a:xfrm>
            <a:off x="838200" y="40005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8B235271-F581-A22D-C819-838538D581EC}"/>
              </a:ext>
            </a:extLst>
          </p:cNvPr>
          <p:cNvCxnSpPr>
            <a:cxnSpLocks/>
          </p:cNvCxnSpPr>
          <p:nvPr/>
        </p:nvCxnSpPr>
        <p:spPr>
          <a:xfrm flipV="1">
            <a:off x="1194932" y="3924300"/>
            <a:ext cx="633868" cy="255576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 6">
            <a:extLst>
              <a:ext uri="{FF2B5EF4-FFF2-40B4-BE49-F238E27FC236}">
                <a16:creationId xmlns:a16="http://schemas.microsoft.com/office/drawing/2014/main" id="{AAB1D014-858E-5D7E-B911-E20A08219753}"/>
              </a:ext>
            </a:extLst>
          </p:cNvPr>
          <p:cNvGrpSpPr/>
          <p:nvPr/>
        </p:nvGrpSpPr>
        <p:grpSpPr>
          <a:xfrm>
            <a:off x="3271382" y="3112106"/>
            <a:ext cx="524572" cy="488728"/>
            <a:chOff x="0" y="0"/>
            <a:chExt cx="812800" cy="812800"/>
          </a:xfrm>
        </p:grpSpPr>
        <p:sp>
          <p:nvSpPr>
            <p:cNvPr id="36" name="Freeform 7">
              <a:extLst>
                <a:ext uri="{FF2B5EF4-FFF2-40B4-BE49-F238E27FC236}">
                  <a16:creationId xmlns:a16="http://schemas.microsoft.com/office/drawing/2014/main" id="{973295B5-BBC0-64A0-FA09-F579435C610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AC9C7E34-26B8-29B1-22B4-BDB78DA413BB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866D86CE-AD63-C896-8B38-89F8C6F8ADDC}"/>
              </a:ext>
            </a:extLst>
          </p:cNvPr>
          <p:cNvSpPr txBox="1"/>
          <p:nvPr/>
        </p:nvSpPr>
        <p:spPr>
          <a:xfrm>
            <a:off x="3390044" y="31623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8B235271-F581-A22D-C819-838538D581EC}"/>
              </a:ext>
            </a:extLst>
          </p:cNvPr>
          <p:cNvCxnSpPr>
            <a:cxnSpLocks/>
          </p:cNvCxnSpPr>
          <p:nvPr/>
        </p:nvCxnSpPr>
        <p:spPr>
          <a:xfrm>
            <a:off x="3746776" y="3341676"/>
            <a:ext cx="444984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oup 6">
            <a:extLst>
              <a:ext uri="{FF2B5EF4-FFF2-40B4-BE49-F238E27FC236}">
                <a16:creationId xmlns:a16="http://schemas.microsoft.com/office/drawing/2014/main" id="{8EB1A4EE-E070-0B52-B315-3A4F6D5F2580}"/>
              </a:ext>
            </a:extLst>
          </p:cNvPr>
          <p:cNvGrpSpPr/>
          <p:nvPr/>
        </p:nvGrpSpPr>
        <p:grpSpPr>
          <a:xfrm>
            <a:off x="9600106" y="3689440"/>
            <a:ext cx="524572" cy="488728"/>
            <a:chOff x="0" y="0"/>
            <a:chExt cx="812800" cy="812800"/>
          </a:xfrm>
        </p:grpSpPr>
        <p:sp>
          <p:nvSpPr>
            <p:cNvPr id="41" name="Freeform 7">
              <a:extLst>
                <a:ext uri="{FF2B5EF4-FFF2-40B4-BE49-F238E27FC236}">
                  <a16:creationId xmlns:a16="http://schemas.microsoft.com/office/drawing/2014/main" id="{FBAA9332-A40F-C63B-F45B-FE256602F2B5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2" name="TextBox 8">
              <a:extLst>
                <a:ext uri="{FF2B5EF4-FFF2-40B4-BE49-F238E27FC236}">
                  <a16:creationId xmlns:a16="http://schemas.microsoft.com/office/drawing/2014/main" id="{555B235A-E9EF-75E3-7302-B5CDE8E0F808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82DEC576-72CF-6AB5-97E5-B0D30B9B5E2C}"/>
              </a:ext>
            </a:extLst>
          </p:cNvPr>
          <p:cNvSpPr txBox="1"/>
          <p:nvPr/>
        </p:nvSpPr>
        <p:spPr>
          <a:xfrm>
            <a:off x="9718768" y="3739634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9BA38A77-194D-4950-C84A-48BA680DB875}"/>
              </a:ext>
            </a:extLst>
          </p:cNvPr>
          <p:cNvCxnSpPr>
            <a:cxnSpLocks/>
          </p:cNvCxnSpPr>
          <p:nvPr/>
        </p:nvCxnSpPr>
        <p:spPr>
          <a:xfrm flipH="1">
            <a:off x="9237135" y="3960538"/>
            <a:ext cx="481633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924732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B6B196-E1C7-93B5-CBDB-18EA2FD314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44DBE3D5-A8E8-5FFB-AA3E-29E3820BC8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1067615C-1C19-32D2-3D72-4E16FC33613D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2ED5A147-FB29-148F-07BF-0592909DA6D5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57705ED0-A9AD-0E44-9D2B-9260C4ACF84C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A6835051-3134-4ED9-B54E-A648705760EE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FF1D94F9-EA3C-66DC-8A34-6159C6823DB1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4-2-9.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주문 관리 상세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C6037DAF-0FF2-700C-F551-4CDBE230B3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955680"/>
              </p:ext>
            </p:extLst>
          </p:nvPr>
        </p:nvGraphicFramePr>
        <p:xfrm>
          <a:off x="10210801" y="2304520"/>
          <a:ext cx="7326085" cy="69194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/console/buy/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view.web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판매 상품 상세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판매한 상품에 상세 정보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2140586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baseline="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판매 된 상품의 상품명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판매 상품 개수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판매 상품 가격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개별 포인트 리뷰 작성 유무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(YES,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or NO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),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구매 일자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2063756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클릭 시 주문 관리 목록 페이지로 이동</a:t>
                      </a: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</a:tbl>
          </a:graphicData>
        </a:graphic>
      </p:graphicFrame>
      <p:sp>
        <p:nvSpPr>
          <p:cNvPr id="57" name="직사각형 56">
            <a:extLst>
              <a:ext uri="{FF2B5EF4-FFF2-40B4-BE49-F238E27FC236}">
                <a16:creationId xmlns:a16="http://schemas.microsoft.com/office/drawing/2014/main" id="{3727C781-231F-F2E2-6B3D-C75BB284485E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5730" y="4229100"/>
            <a:ext cx="8197130" cy="2248715"/>
          </a:xfrm>
          <a:prstGeom prst="rect">
            <a:avLst/>
          </a:prstGeom>
        </p:spPr>
      </p:pic>
      <p:grpSp>
        <p:nvGrpSpPr>
          <p:cNvPr id="12" name="Group 6">
            <a:extLst>
              <a:ext uri="{FF2B5EF4-FFF2-40B4-BE49-F238E27FC236}">
                <a16:creationId xmlns:a16="http://schemas.microsoft.com/office/drawing/2014/main" id="{B668B7D0-015B-02B1-110F-0E0A39C7FD56}"/>
              </a:ext>
            </a:extLst>
          </p:cNvPr>
          <p:cNvGrpSpPr/>
          <p:nvPr/>
        </p:nvGrpSpPr>
        <p:grpSpPr>
          <a:xfrm>
            <a:off x="4300938" y="5398106"/>
            <a:ext cx="524572" cy="488728"/>
            <a:chOff x="0" y="0"/>
            <a:chExt cx="812800" cy="812800"/>
          </a:xfrm>
        </p:grpSpPr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040F0586-2763-0B99-E763-F1DF7BAD0AAB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4" name="TextBox 8">
              <a:extLst>
                <a:ext uri="{FF2B5EF4-FFF2-40B4-BE49-F238E27FC236}">
                  <a16:creationId xmlns:a16="http://schemas.microsoft.com/office/drawing/2014/main" id="{C9C05A1A-6115-7915-80A3-0806D5DFE90A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008AD7FC-A39D-113E-44CC-4C5B78707FE1}"/>
              </a:ext>
            </a:extLst>
          </p:cNvPr>
          <p:cNvSpPr txBox="1"/>
          <p:nvPr/>
        </p:nvSpPr>
        <p:spPr>
          <a:xfrm>
            <a:off x="4419600" y="54483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50F91862-1940-C373-9D90-AB979D9A9AC8}"/>
              </a:ext>
            </a:extLst>
          </p:cNvPr>
          <p:cNvCxnSpPr/>
          <p:nvPr/>
        </p:nvCxnSpPr>
        <p:spPr>
          <a:xfrm flipV="1">
            <a:off x="4776332" y="56329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305DB03-5E5F-6F16-AE26-55F9CDCB1190}"/>
              </a:ext>
            </a:extLst>
          </p:cNvPr>
          <p:cNvSpPr/>
          <p:nvPr/>
        </p:nvSpPr>
        <p:spPr>
          <a:xfrm>
            <a:off x="5982199" y="5502888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원호 18">
            <a:extLst>
              <a:ext uri="{FF2B5EF4-FFF2-40B4-BE49-F238E27FC236}">
                <a16:creationId xmlns:a16="http://schemas.microsoft.com/office/drawing/2014/main" id="{6CA1F5BC-07C9-F228-8C29-52A3EC46339A}"/>
              </a:ext>
            </a:extLst>
          </p:cNvPr>
          <p:cNvSpPr/>
          <p:nvPr/>
        </p:nvSpPr>
        <p:spPr>
          <a:xfrm rot="13999673">
            <a:off x="1521162" y="4980859"/>
            <a:ext cx="593752" cy="530289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0" name="Group 6">
            <a:extLst>
              <a:ext uri="{FF2B5EF4-FFF2-40B4-BE49-F238E27FC236}">
                <a16:creationId xmlns:a16="http://schemas.microsoft.com/office/drawing/2014/main" id="{CAF97F32-60A7-567E-ACC1-1041B8D5C73E}"/>
              </a:ext>
            </a:extLst>
          </p:cNvPr>
          <p:cNvGrpSpPr/>
          <p:nvPr/>
        </p:nvGrpSpPr>
        <p:grpSpPr>
          <a:xfrm>
            <a:off x="679809" y="4947527"/>
            <a:ext cx="524572" cy="488728"/>
            <a:chOff x="0" y="0"/>
            <a:chExt cx="812800" cy="812800"/>
          </a:xfrm>
        </p:grpSpPr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9C50A614-B458-0E38-4467-15699D8010BB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2" name="TextBox 8">
              <a:extLst>
                <a:ext uri="{FF2B5EF4-FFF2-40B4-BE49-F238E27FC236}">
                  <a16:creationId xmlns:a16="http://schemas.microsoft.com/office/drawing/2014/main" id="{91764A4E-D30A-8AB8-0027-0F5BD9703641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3D74D7B9-31B6-F29C-38F0-2D7C0797B216}"/>
              </a:ext>
            </a:extLst>
          </p:cNvPr>
          <p:cNvSpPr txBox="1"/>
          <p:nvPr/>
        </p:nvSpPr>
        <p:spPr>
          <a:xfrm>
            <a:off x="798471" y="4997721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EDEEC386-2654-935C-D455-D9372155C259}"/>
              </a:ext>
            </a:extLst>
          </p:cNvPr>
          <p:cNvCxnSpPr/>
          <p:nvPr/>
        </p:nvCxnSpPr>
        <p:spPr>
          <a:xfrm flipV="1">
            <a:off x="1155203" y="5182387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72503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9AA84F54-D778-3DF3-5A13-4DE3CBAD62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1836168"/>
            <a:ext cx="13792200" cy="7828300"/>
          </a:xfrm>
          <a:prstGeom prst="rect">
            <a:avLst/>
          </a:prstGeom>
        </p:spPr>
      </p:pic>
      <p:pic>
        <p:nvPicPr>
          <p:cNvPr id="75" name="그림 7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38771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1.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개요 및 선정 배경 </a:t>
              </a:r>
              <a:endPara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endParaRPr>
            </a:p>
          </p:txBody>
        </p:sp>
      </p:grpSp>
      <p:sp>
        <p:nvSpPr>
          <p:cNvPr id="225" name="TextBox 19"/>
          <p:cNvSpPr txBox="1"/>
          <p:nvPr/>
        </p:nvSpPr>
        <p:spPr>
          <a:xfrm>
            <a:off x="1270000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1-3-2.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시스템 구성도</a:t>
            </a:r>
            <a:endParaRPr lang="en-US" sz="2000" b="1" dirty="0">
              <a:latin typeface="+mj-ea"/>
              <a:ea typeface="+mj-ea"/>
              <a:cs typeface="Montserrat Bold"/>
              <a:sym typeface="Montserrat Bold"/>
            </a:endParaRPr>
          </a:p>
        </p:txBody>
      </p:sp>
      <p:sp>
        <p:nvSpPr>
          <p:cNvPr id="70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424683360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F1D373-AC5A-27B8-BBC0-828E4A59AA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3B19C742-A666-FF21-4B75-B9500FFF1E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99A8D67E-6987-7D63-85E6-9D243D56AB6B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3825C817-2982-E4A5-2498-3974949CA7C7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726DB623-4B43-56CF-9242-8CEA80366DB2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04DB4479-238C-9124-5D13-E812175A6976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BAC8313E-2DB3-6DA3-02D9-0DF26C67CCE4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4-2-10.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상품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-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상품 목록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1C253C74-4C0D-3487-4682-9555454517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6564272"/>
              </p:ext>
            </p:extLst>
          </p:nvPr>
        </p:nvGraphicFramePr>
        <p:xfrm>
          <a:off x="10210801" y="2304520"/>
          <a:ext cx="7326085" cy="78960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/console/product/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list.web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상품 목록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556673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등록 되어 있는 모든 상품의 정보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상품명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브랜드명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카테고리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대분류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중분류</a:t>
                      </a:r>
                      <a:r>
                        <a:rPr lang="en-US" altLang="ko-KR" dirty="0"/>
                        <a:t>), </a:t>
                      </a:r>
                      <a:r>
                        <a:rPr lang="ko-KR" altLang="en-US" dirty="0"/>
                        <a:t>상품 상태별로 상품 검색 가능</a:t>
                      </a: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검색한 상품의 총 개수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페이지 수 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상품 상세 정보 확인 가능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상품 </a:t>
                      </a:r>
                      <a:r>
                        <a:rPr lang="en-US" altLang="ko-KR" dirty="0"/>
                        <a:t>10</a:t>
                      </a:r>
                      <a:r>
                        <a:rPr lang="ko-KR" altLang="en-US" dirty="0"/>
                        <a:t>개씩 페이지 보기 가능</a:t>
                      </a: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 상품 등록 페이지로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4494691"/>
                  </a:ext>
                </a:extLst>
              </a:tr>
            </a:tbl>
          </a:graphicData>
        </a:graphic>
      </p:graphicFrame>
      <p:sp>
        <p:nvSpPr>
          <p:cNvPr id="57" name="직사각형 56">
            <a:extLst>
              <a:ext uri="{FF2B5EF4-FFF2-40B4-BE49-F238E27FC236}">
                <a16:creationId xmlns:a16="http://schemas.microsoft.com/office/drawing/2014/main" id="{B236DD0A-A7AB-A6DF-6DAD-EA506AD5785A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3D1F545-85A6-7877-A9C6-1D7261F41C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1679" y="3092241"/>
            <a:ext cx="8751544" cy="4951893"/>
          </a:xfrm>
          <a:prstGeom prst="rect">
            <a:avLst/>
          </a:prstGeom>
        </p:spPr>
      </p:pic>
      <p:grpSp>
        <p:nvGrpSpPr>
          <p:cNvPr id="6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567138" y="3340706"/>
            <a:ext cx="524572" cy="488728"/>
            <a:chOff x="0" y="0"/>
            <a:chExt cx="812800" cy="812800"/>
          </a:xfrm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1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685800" y="33909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1042532" y="35755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6">
            <a:extLst>
              <a:ext uri="{FF2B5EF4-FFF2-40B4-BE49-F238E27FC236}">
                <a16:creationId xmlns:a16="http://schemas.microsoft.com/office/drawing/2014/main" id="{CEECC406-5554-5CAA-2FEC-1FC1A1C7473A}"/>
              </a:ext>
            </a:extLst>
          </p:cNvPr>
          <p:cNvGrpSpPr/>
          <p:nvPr/>
        </p:nvGrpSpPr>
        <p:grpSpPr>
          <a:xfrm>
            <a:off x="528707" y="3944898"/>
            <a:ext cx="524572" cy="488728"/>
            <a:chOff x="0" y="0"/>
            <a:chExt cx="812800" cy="812800"/>
          </a:xfrm>
        </p:grpSpPr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96C5141A-B596-1523-0BE3-3DD42DA12B36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7" name="TextBox 8">
              <a:extLst>
                <a:ext uri="{FF2B5EF4-FFF2-40B4-BE49-F238E27FC236}">
                  <a16:creationId xmlns:a16="http://schemas.microsoft.com/office/drawing/2014/main" id="{27D89D84-C9DF-E8DB-1643-22511F9EC279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7006B532-C3EB-97F8-D5BE-5368D2803AEB}"/>
              </a:ext>
            </a:extLst>
          </p:cNvPr>
          <p:cNvSpPr txBox="1"/>
          <p:nvPr/>
        </p:nvSpPr>
        <p:spPr>
          <a:xfrm>
            <a:off x="647369" y="3995092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E191616B-A61C-1991-F4C8-AE9C3374E93D}"/>
              </a:ext>
            </a:extLst>
          </p:cNvPr>
          <p:cNvCxnSpPr>
            <a:cxnSpLocks/>
          </p:cNvCxnSpPr>
          <p:nvPr/>
        </p:nvCxnSpPr>
        <p:spPr>
          <a:xfrm flipV="1">
            <a:off x="1004101" y="3783616"/>
            <a:ext cx="407817" cy="398839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6">
            <a:extLst>
              <a:ext uri="{FF2B5EF4-FFF2-40B4-BE49-F238E27FC236}">
                <a16:creationId xmlns:a16="http://schemas.microsoft.com/office/drawing/2014/main" id="{3119D015-5DA1-61E5-21E7-EEC8913DA117}"/>
              </a:ext>
            </a:extLst>
          </p:cNvPr>
          <p:cNvGrpSpPr/>
          <p:nvPr/>
        </p:nvGrpSpPr>
        <p:grpSpPr>
          <a:xfrm>
            <a:off x="580639" y="4723974"/>
            <a:ext cx="524572" cy="488728"/>
            <a:chOff x="0" y="0"/>
            <a:chExt cx="812800" cy="812800"/>
          </a:xfrm>
        </p:grpSpPr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78910C53-3EE4-9D7B-DEFA-81900FB921D6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4" name="TextBox 8">
              <a:extLst>
                <a:ext uri="{FF2B5EF4-FFF2-40B4-BE49-F238E27FC236}">
                  <a16:creationId xmlns:a16="http://schemas.microsoft.com/office/drawing/2014/main" id="{891400AF-56AD-F417-6B7E-210E156553F2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242F01E7-3B80-8E4D-C0C4-A9BAB63ED157}"/>
              </a:ext>
            </a:extLst>
          </p:cNvPr>
          <p:cNvSpPr txBox="1"/>
          <p:nvPr/>
        </p:nvSpPr>
        <p:spPr>
          <a:xfrm>
            <a:off x="699301" y="477416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1428AD26-13B5-F741-4DF0-29095B1737F7}"/>
              </a:ext>
            </a:extLst>
          </p:cNvPr>
          <p:cNvCxnSpPr>
            <a:cxnSpLocks/>
          </p:cNvCxnSpPr>
          <p:nvPr/>
        </p:nvCxnSpPr>
        <p:spPr>
          <a:xfrm>
            <a:off x="1056033" y="4961531"/>
            <a:ext cx="852768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6">
            <a:extLst>
              <a:ext uri="{FF2B5EF4-FFF2-40B4-BE49-F238E27FC236}">
                <a16:creationId xmlns:a16="http://schemas.microsoft.com/office/drawing/2014/main" id="{DB6B3F5E-9821-3DC3-5F9B-00EDA7DA5C84}"/>
              </a:ext>
            </a:extLst>
          </p:cNvPr>
          <p:cNvGrpSpPr/>
          <p:nvPr/>
        </p:nvGrpSpPr>
        <p:grpSpPr>
          <a:xfrm>
            <a:off x="4238953" y="6998306"/>
            <a:ext cx="524572" cy="488728"/>
            <a:chOff x="0" y="0"/>
            <a:chExt cx="812800" cy="812800"/>
          </a:xfrm>
        </p:grpSpPr>
        <p:sp>
          <p:nvSpPr>
            <p:cNvPr id="29" name="Freeform 7">
              <a:extLst>
                <a:ext uri="{FF2B5EF4-FFF2-40B4-BE49-F238E27FC236}">
                  <a16:creationId xmlns:a16="http://schemas.microsoft.com/office/drawing/2014/main" id="{9BEE37A6-37CC-5FBF-20BB-E597771EAB2B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0" name="TextBox 8">
              <a:extLst>
                <a:ext uri="{FF2B5EF4-FFF2-40B4-BE49-F238E27FC236}">
                  <a16:creationId xmlns:a16="http://schemas.microsoft.com/office/drawing/2014/main" id="{656039E9-C676-A5F6-25A3-B4899C3338D6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CA05EBF4-660B-FF28-5D93-FB53C2C6DD91}"/>
              </a:ext>
            </a:extLst>
          </p:cNvPr>
          <p:cNvSpPr txBox="1"/>
          <p:nvPr/>
        </p:nvSpPr>
        <p:spPr>
          <a:xfrm>
            <a:off x="4357615" y="70485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3D690847-B6CC-A202-6EB5-984E40EAA88D}"/>
              </a:ext>
            </a:extLst>
          </p:cNvPr>
          <p:cNvCxnSpPr/>
          <p:nvPr/>
        </p:nvCxnSpPr>
        <p:spPr>
          <a:xfrm flipV="1">
            <a:off x="4714347" y="72331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Group 6">
            <a:extLst>
              <a:ext uri="{FF2B5EF4-FFF2-40B4-BE49-F238E27FC236}">
                <a16:creationId xmlns:a16="http://schemas.microsoft.com/office/drawing/2014/main" id="{F65611CF-6DB6-B210-0DA2-0187AD018820}"/>
              </a:ext>
            </a:extLst>
          </p:cNvPr>
          <p:cNvGrpSpPr/>
          <p:nvPr/>
        </p:nvGrpSpPr>
        <p:grpSpPr>
          <a:xfrm>
            <a:off x="6969566" y="6628974"/>
            <a:ext cx="524572" cy="488728"/>
            <a:chOff x="0" y="0"/>
            <a:chExt cx="812800" cy="812800"/>
          </a:xfrm>
        </p:grpSpPr>
        <p:sp>
          <p:nvSpPr>
            <p:cNvPr id="34" name="Freeform 7">
              <a:extLst>
                <a:ext uri="{FF2B5EF4-FFF2-40B4-BE49-F238E27FC236}">
                  <a16:creationId xmlns:a16="http://schemas.microsoft.com/office/drawing/2014/main" id="{48EA16E3-8B46-99E9-7A3B-5BF6F2D9A74F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5" name="TextBox 8">
              <a:extLst>
                <a:ext uri="{FF2B5EF4-FFF2-40B4-BE49-F238E27FC236}">
                  <a16:creationId xmlns:a16="http://schemas.microsoft.com/office/drawing/2014/main" id="{7C71888A-A048-D733-A18C-EDE3B0397A45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0E287BC7-7C8B-DA41-5291-004AFA4BF463}"/>
              </a:ext>
            </a:extLst>
          </p:cNvPr>
          <p:cNvSpPr txBox="1"/>
          <p:nvPr/>
        </p:nvSpPr>
        <p:spPr>
          <a:xfrm>
            <a:off x="7088228" y="667916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79419195-AA9B-F6C4-944E-3E6D9C54A3C8}"/>
              </a:ext>
            </a:extLst>
          </p:cNvPr>
          <p:cNvCxnSpPr>
            <a:cxnSpLocks/>
          </p:cNvCxnSpPr>
          <p:nvPr/>
        </p:nvCxnSpPr>
        <p:spPr>
          <a:xfrm flipH="1">
            <a:off x="6648022" y="6873338"/>
            <a:ext cx="440206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073571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751F1D-97DD-6DD4-0E97-51E85E8D85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448C3FF4-7092-1498-4207-52FCCB2AB8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765260DF-9B89-ADC7-8E85-ECC6FAF341A8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AD4338FD-ED7C-6A0C-F23D-45A838E398EA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CE7404E9-08A3-B55D-5569-D72DD4B639EF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D4F9EB64-2C6E-9B50-ED8B-B9783B0AF6DB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5E21B4F7-203F-E67E-83BF-CBB578258E25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4-2-11.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상품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상품 상세 정보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E146926A-65D9-D604-CE78-8BA0FAD33D47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" y="3059928"/>
            <a:ext cx="9175824" cy="57150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0600" y="3078978"/>
            <a:ext cx="2067213" cy="20957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1600" y="3095582"/>
            <a:ext cx="1123794" cy="192975"/>
          </a:xfrm>
          <a:prstGeom prst="rect">
            <a:avLst/>
          </a:prstGeom>
        </p:spPr>
      </p:pic>
      <p:grpSp>
        <p:nvGrpSpPr>
          <p:cNvPr id="15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3615138" y="8724734"/>
            <a:ext cx="524572" cy="488728"/>
            <a:chOff x="0" y="0"/>
            <a:chExt cx="812800" cy="812800"/>
          </a:xfrm>
        </p:grpSpPr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7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3733800" y="877492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3880113" y="8514450"/>
            <a:ext cx="0" cy="26047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4453338" y="8724734"/>
            <a:ext cx="524572" cy="488728"/>
            <a:chOff x="0" y="0"/>
            <a:chExt cx="812800" cy="812800"/>
          </a:xfrm>
        </p:grpSpPr>
        <p:sp>
          <p:nvSpPr>
            <p:cNvPr id="22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3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4572000" y="877492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4718313" y="8514450"/>
            <a:ext cx="0" cy="26047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5302153" y="8724734"/>
            <a:ext cx="524572" cy="488728"/>
            <a:chOff x="0" y="0"/>
            <a:chExt cx="812800" cy="812800"/>
          </a:xfrm>
        </p:grpSpPr>
        <p:sp>
          <p:nvSpPr>
            <p:cNvPr id="27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8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5420815" y="877492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5567128" y="8514450"/>
            <a:ext cx="0" cy="26047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6140353" y="8724734"/>
            <a:ext cx="524572" cy="488728"/>
            <a:chOff x="0" y="0"/>
            <a:chExt cx="812800" cy="812800"/>
          </a:xfrm>
        </p:grpSpPr>
        <p:sp>
          <p:nvSpPr>
            <p:cNvPr id="32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3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6259015" y="877492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6405328" y="8514450"/>
            <a:ext cx="0" cy="26047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017198" y="8724734"/>
            <a:ext cx="524572" cy="488728"/>
            <a:chOff x="0" y="0"/>
            <a:chExt cx="812800" cy="812800"/>
          </a:xfrm>
        </p:grpSpPr>
        <p:sp>
          <p:nvSpPr>
            <p:cNvPr id="37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8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135860" y="877492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6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7282173" y="8514450"/>
            <a:ext cx="0" cy="26047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원호 40">
            <a:extLst>
              <a:ext uri="{FF2B5EF4-FFF2-40B4-BE49-F238E27FC236}">
                <a16:creationId xmlns:a16="http://schemas.microsoft.com/office/drawing/2014/main" id="{6CA1F5BC-07C9-F228-8C29-52A3EC46339A}"/>
              </a:ext>
            </a:extLst>
          </p:cNvPr>
          <p:cNvSpPr/>
          <p:nvPr/>
        </p:nvSpPr>
        <p:spPr>
          <a:xfrm rot="13999673">
            <a:off x="10670" y="2544798"/>
            <a:ext cx="8303800" cy="7382079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2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643338" y="5367852"/>
            <a:ext cx="524572" cy="488728"/>
            <a:chOff x="0" y="0"/>
            <a:chExt cx="812800" cy="812800"/>
          </a:xfrm>
        </p:grpSpPr>
        <p:sp>
          <p:nvSpPr>
            <p:cNvPr id="43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4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62000" y="5418046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EDEEC386-2654-935C-D455-D9372155C259}"/>
              </a:ext>
            </a:extLst>
          </p:cNvPr>
          <p:cNvCxnSpPr/>
          <p:nvPr/>
        </p:nvCxnSpPr>
        <p:spPr>
          <a:xfrm flipH="1" flipV="1">
            <a:off x="309669" y="5629859"/>
            <a:ext cx="429471" cy="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2" name="표 5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9770188"/>
              </p:ext>
            </p:extLst>
          </p:nvPr>
        </p:nvGraphicFramePr>
        <p:xfrm>
          <a:off x="10214940" y="2304520"/>
          <a:ext cx="7326085" cy="7287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/console/product/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view.web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상품 상세 정보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등록 되어 있는 모든 상품의 상세 정보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baseline="0" dirty="0"/>
                        <a:t>상품의 상세 정보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클릭 시 상품 상태가 판매 중지로 변경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4127896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클릭 시 상품 상태가 판매 재개로 변경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5916673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클릭 시 상품 상태가 품절로 변경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5679116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클릭 시 상품 상세 수정 페이지로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7803708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6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상품 목록으로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9409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132668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4-2-12.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상품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상품 정보 수정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9946" y="3009900"/>
            <a:ext cx="9110278" cy="590037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6800" y="3009900"/>
            <a:ext cx="2067213" cy="20957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1600" y="3009900"/>
            <a:ext cx="1065539" cy="226473"/>
          </a:xfrm>
          <a:prstGeom prst="rect">
            <a:avLst/>
          </a:prstGeom>
        </p:spPr>
      </p:pic>
      <p:sp>
        <p:nvSpPr>
          <p:cNvPr id="15" name="원호 14">
            <a:extLst>
              <a:ext uri="{FF2B5EF4-FFF2-40B4-BE49-F238E27FC236}">
                <a16:creationId xmlns:a16="http://schemas.microsoft.com/office/drawing/2014/main" id="{6CA1F5BC-07C9-F228-8C29-52A3EC46339A}"/>
              </a:ext>
            </a:extLst>
          </p:cNvPr>
          <p:cNvSpPr/>
          <p:nvPr/>
        </p:nvSpPr>
        <p:spPr>
          <a:xfrm rot="13999673">
            <a:off x="10670" y="2544798"/>
            <a:ext cx="8303800" cy="7382079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Group 6">
            <a:extLst>
              <a:ext uri="{FF2B5EF4-FFF2-40B4-BE49-F238E27FC236}">
                <a16:creationId xmlns:a16="http://schemas.microsoft.com/office/drawing/2014/main" id="{AC8FE96E-56E5-BABB-A80E-EA9D4031E359}"/>
              </a:ext>
            </a:extLst>
          </p:cNvPr>
          <p:cNvGrpSpPr/>
          <p:nvPr/>
        </p:nvGrpSpPr>
        <p:grpSpPr>
          <a:xfrm>
            <a:off x="609452" y="5658253"/>
            <a:ext cx="524572" cy="488728"/>
            <a:chOff x="0" y="0"/>
            <a:chExt cx="812800" cy="812800"/>
          </a:xfrm>
        </p:grpSpPr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9EA2F0CE-C32E-66DE-82DF-09904ED88AD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9" name="TextBox 8">
              <a:extLst>
                <a:ext uri="{FF2B5EF4-FFF2-40B4-BE49-F238E27FC236}">
                  <a16:creationId xmlns:a16="http://schemas.microsoft.com/office/drawing/2014/main" id="{9F9CD1F1-FF6F-832F-1E8A-D54A8364F565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A3D2AF18-8F43-5907-FDA3-9428D64FD315}"/>
              </a:ext>
            </a:extLst>
          </p:cNvPr>
          <p:cNvSpPr txBox="1"/>
          <p:nvPr/>
        </p:nvSpPr>
        <p:spPr>
          <a:xfrm>
            <a:off x="728114" y="5708447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9BCD6292-4A5F-21F1-8936-775B33DC7D43}"/>
              </a:ext>
            </a:extLst>
          </p:cNvPr>
          <p:cNvCxnSpPr/>
          <p:nvPr/>
        </p:nvCxnSpPr>
        <p:spPr>
          <a:xfrm>
            <a:off x="283108" y="5890659"/>
            <a:ext cx="338538" cy="0"/>
          </a:xfrm>
          <a:prstGeom prst="line">
            <a:avLst/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4910538" y="8835710"/>
            <a:ext cx="524572" cy="488728"/>
            <a:chOff x="0" y="0"/>
            <a:chExt cx="812800" cy="812800"/>
          </a:xfrm>
        </p:grpSpPr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4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5029200" y="8885904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5175513" y="8625426"/>
            <a:ext cx="0" cy="26047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5748738" y="8835710"/>
            <a:ext cx="524572" cy="488728"/>
            <a:chOff x="0" y="0"/>
            <a:chExt cx="812800" cy="812800"/>
          </a:xfrm>
        </p:grpSpPr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9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5867400" y="8885904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6013713" y="8625426"/>
            <a:ext cx="0" cy="26047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4" name="표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3807690"/>
              </p:ext>
            </p:extLst>
          </p:nvPr>
        </p:nvGraphicFramePr>
        <p:xfrm>
          <a:off x="10210801" y="2304520"/>
          <a:ext cx="7326085" cy="6144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/console/product/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modifyForm.web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상품 정보 수정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등록 되어 있는 상품의 정보 수정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dirty="0"/>
                        <a:t>상품의 상세 정보 수정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상품의 상세 정보 수정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상품 목록 페이지로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6709243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B48C85-2F30-AA04-CE18-1AEE033414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8D443FE9-7137-239A-A648-0BE3EEB2DC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8E485838-B048-8DEB-EF8B-982D8A6F68E8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266B94ED-DE8D-76EF-E08D-35A8F090AF47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843C790D-8F21-D48F-AD7C-8B8D1F5C1844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50F16DC6-9051-49E3-36A6-B485FA8DA77E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10FDFA05-E046-BF2E-BA62-02521327DFA8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4-2-13.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상품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상품 등록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D1E5ABEC-3DAC-44F1-C38C-F7B43B688713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08B12DA-FC80-FB05-2496-E64934F6CE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" y="2923874"/>
            <a:ext cx="9083839" cy="6183057"/>
          </a:xfrm>
          <a:prstGeom prst="rect">
            <a:avLst/>
          </a:prstGeom>
        </p:spPr>
      </p:pic>
      <p:grpSp>
        <p:nvGrpSpPr>
          <p:cNvPr id="6" name="Group 6">
            <a:extLst>
              <a:ext uri="{FF2B5EF4-FFF2-40B4-BE49-F238E27FC236}">
                <a16:creationId xmlns:a16="http://schemas.microsoft.com/office/drawing/2014/main" id="{611BA195-918C-F8F3-04B6-FCD7F56236EE}"/>
              </a:ext>
            </a:extLst>
          </p:cNvPr>
          <p:cNvGrpSpPr/>
          <p:nvPr/>
        </p:nvGrpSpPr>
        <p:grpSpPr>
          <a:xfrm>
            <a:off x="3843738" y="4026506"/>
            <a:ext cx="524572" cy="488728"/>
            <a:chOff x="0" y="0"/>
            <a:chExt cx="812800" cy="812800"/>
          </a:xfrm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54AC5F14-64CD-5A0B-ED58-20CBFCF1B7FE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1" name="TextBox 8">
              <a:extLst>
                <a:ext uri="{FF2B5EF4-FFF2-40B4-BE49-F238E27FC236}">
                  <a16:creationId xmlns:a16="http://schemas.microsoft.com/office/drawing/2014/main" id="{BCC01604-D865-6701-B8A8-EB31C1646C7B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173E7F61-6865-D21D-9F06-B49E0FE5B8D2}"/>
              </a:ext>
            </a:extLst>
          </p:cNvPr>
          <p:cNvSpPr txBox="1"/>
          <p:nvPr/>
        </p:nvSpPr>
        <p:spPr>
          <a:xfrm>
            <a:off x="3962400" y="40767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955C781D-30B8-DF63-CECB-77FC97799AF3}"/>
              </a:ext>
            </a:extLst>
          </p:cNvPr>
          <p:cNvCxnSpPr>
            <a:cxnSpLocks/>
          </p:cNvCxnSpPr>
          <p:nvPr/>
        </p:nvCxnSpPr>
        <p:spPr>
          <a:xfrm flipH="1">
            <a:off x="3551319" y="4259415"/>
            <a:ext cx="411081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6">
            <a:extLst>
              <a:ext uri="{FF2B5EF4-FFF2-40B4-BE49-F238E27FC236}">
                <a16:creationId xmlns:a16="http://schemas.microsoft.com/office/drawing/2014/main" id="{6F90B434-4E0D-6ABA-D8D2-7E085EBFAE04}"/>
              </a:ext>
            </a:extLst>
          </p:cNvPr>
          <p:cNvGrpSpPr/>
          <p:nvPr/>
        </p:nvGrpSpPr>
        <p:grpSpPr>
          <a:xfrm>
            <a:off x="6358338" y="8592439"/>
            <a:ext cx="524572" cy="488728"/>
            <a:chOff x="0" y="0"/>
            <a:chExt cx="812800" cy="812800"/>
          </a:xfrm>
        </p:grpSpPr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B628ACDF-9F5F-407E-6A8F-4129B173622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9" name="TextBox 8">
              <a:extLst>
                <a:ext uri="{FF2B5EF4-FFF2-40B4-BE49-F238E27FC236}">
                  <a16:creationId xmlns:a16="http://schemas.microsoft.com/office/drawing/2014/main" id="{07BF93A1-3B4B-90BD-F2BE-786BD0467F8C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401E9A8D-83F9-B439-7B39-F4470BC36E8F}"/>
              </a:ext>
            </a:extLst>
          </p:cNvPr>
          <p:cNvSpPr txBox="1"/>
          <p:nvPr/>
        </p:nvSpPr>
        <p:spPr>
          <a:xfrm>
            <a:off x="6477000" y="8642633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9433FA69-85AA-E282-8223-8A1F02FC83C4}"/>
              </a:ext>
            </a:extLst>
          </p:cNvPr>
          <p:cNvCxnSpPr>
            <a:cxnSpLocks/>
          </p:cNvCxnSpPr>
          <p:nvPr/>
        </p:nvCxnSpPr>
        <p:spPr>
          <a:xfrm flipH="1">
            <a:off x="6065919" y="8825348"/>
            <a:ext cx="411081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6">
            <a:extLst>
              <a:ext uri="{FF2B5EF4-FFF2-40B4-BE49-F238E27FC236}">
                <a16:creationId xmlns:a16="http://schemas.microsoft.com/office/drawing/2014/main" id="{E687FD0F-272E-62C9-5859-DBCE3D6858A5}"/>
              </a:ext>
            </a:extLst>
          </p:cNvPr>
          <p:cNvGrpSpPr/>
          <p:nvPr/>
        </p:nvGrpSpPr>
        <p:grpSpPr>
          <a:xfrm>
            <a:off x="3846389" y="4647755"/>
            <a:ext cx="524572" cy="488728"/>
            <a:chOff x="0" y="0"/>
            <a:chExt cx="812800" cy="812800"/>
          </a:xfrm>
        </p:grpSpPr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39401AD0-B8AC-92C6-5200-89A4DC3F33A8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4" name="TextBox 8">
              <a:extLst>
                <a:ext uri="{FF2B5EF4-FFF2-40B4-BE49-F238E27FC236}">
                  <a16:creationId xmlns:a16="http://schemas.microsoft.com/office/drawing/2014/main" id="{5632132A-88CE-51BF-A199-886D27675D66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2AF90A39-F33E-22E7-0351-3E25EEF9C496}"/>
              </a:ext>
            </a:extLst>
          </p:cNvPr>
          <p:cNvSpPr txBox="1"/>
          <p:nvPr/>
        </p:nvSpPr>
        <p:spPr>
          <a:xfrm>
            <a:off x="3965051" y="4697949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29CFD305-F806-4175-48AD-845863A81667}"/>
              </a:ext>
            </a:extLst>
          </p:cNvPr>
          <p:cNvCxnSpPr>
            <a:cxnSpLocks/>
          </p:cNvCxnSpPr>
          <p:nvPr/>
        </p:nvCxnSpPr>
        <p:spPr>
          <a:xfrm flipH="1">
            <a:off x="3553970" y="4880664"/>
            <a:ext cx="411081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원호 26">
            <a:extLst>
              <a:ext uri="{FF2B5EF4-FFF2-40B4-BE49-F238E27FC236}">
                <a16:creationId xmlns:a16="http://schemas.microsoft.com/office/drawing/2014/main" id="{C1A8890F-43EE-B060-BF2B-4DA51C6BA0CE}"/>
              </a:ext>
            </a:extLst>
          </p:cNvPr>
          <p:cNvSpPr/>
          <p:nvPr/>
        </p:nvSpPr>
        <p:spPr>
          <a:xfrm rot="13999673">
            <a:off x="-175325" y="2616942"/>
            <a:ext cx="8068929" cy="7229201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8" name="Group 6">
            <a:extLst>
              <a:ext uri="{FF2B5EF4-FFF2-40B4-BE49-F238E27FC236}">
                <a16:creationId xmlns:a16="http://schemas.microsoft.com/office/drawing/2014/main" id="{AC8FE96E-56E5-BABB-A80E-EA9D4031E359}"/>
              </a:ext>
            </a:extLst>
          </p:cNvPr>
          <p:cNvGrpSpPr/>
          <p:nvPr/>
        </p:nvGrpSpPr>
        <p:grpSpPr>
          <a:xfrm>
            <a:off x="403547" y="5673094"/>
            <a:ext cx="524572" cy="488728"/>
            <a:chOff x="0" y="0"/>
            <a:chExt cx="812800" cy="812800"/>
          </a:xfrm>
        </p:grpSpPr>
        <p:sp>
          <p:nvSpPr>
            <p:cNvPr id="29" name="Freeform 7">
              <a:extLst>
                <a:ext uri="{FF2B5EF4-FFF2-40B4-BE49-F238E27FC236}">
                  <a16:creationId xmlns:a16="http://schemas.microsoft.com/office/drawing/2014/main" id="{9EA2F0CE-C32E-66DE-82DF-09904ED88AD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0" name="TextBox 8">
              <a:extLst>
                <a:ext uri="{FF2B5EF4-FFF2-40B4-BE49-F238E27FC236}">
                  <a16:creationId xmlns:a16="http://schemas.microsoft.com/office/drawing/2014/main" id="{9F9CD1F1-FF6F-832F-1E8A-D54A8364F565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A3D2AF18-8F43-5907-FDA3-9428D64FD315}"/>
              </a:ext>
            </a:extLst>
          </p:cNvPr>
          <p:cNvSpPr txBox="1"/>
          <p:nvPr/>
        </p:nvSpPr>
        <p:spPr>
          <a:xfrm>
            <a:off x="522209" y="572328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9BCD6292-4A5F-21F1-8936-775B33DC7D43}"/>
              </a:ext>
            </a:extLst>
          </p:cNvPr>
          <p:cNvCxnSpPr/>
          <p:nvPr/>
        </p:nvCxnSpPr>
        <p:spPr>
          <a:xfrm>
            <a:off x="77203" y="5905500"/>
            <a:ext cx="338538" cy="0"/>
          </a:xfrm>
          <a:prstGeom prst="line">
            <a:avLst/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4" name="표 33">
            <a:extLst>
              <a:ext uri="{FF2B5EF4-FFF2-40B4-BE49-F238E27FC236}">
                <a16:creationId xmlns:a16="http://schemas.microsoft.com/office/drawing/2014/main" id="{7CFDCA41-7BF4-1BEF-1E52-7D748D95BE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3073951"/>
              </p:ext>
            </p:extLst>
          </p:nvPr>
        </p:nvGraphicFramePr>
        <p:xfrm>
          <a:off x="10215563" y="2295052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/console/product/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productReg.web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상품 등록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관리자가 상품 등록을 하면 구매자가 볼 수 있음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latinLnBrk="1"/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상품의 상세 정보 입력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판매 상품 이미지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상세 이미지 업로드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/>
                        <a:t>카테고리 대분류 선택 후 중분류 선택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</a:t>
                      </a:r>
                      <a:r>
                        <a:rPr lang="en-US" altLang="ko-KR" dirty="0"/>
                        <a:t>,</a:t>
                      </a:r>
                      <a:r>
                        <a:rPr lang="ko-KR" altLang="en-US" dirty="0"/>
                        <a:t> 조건 충족 하면 상품 등록 가능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5951318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4-2-14.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고객 센터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공지사항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300" y="4381500"/>
            <a:ext cx="9274902" cy="2590800"/>
          </a:xfrm>
          <a:prstGeom prst="rect">
            <a:avLst/>
          </a:prstGeom>
        </p:spPr>
      </p:pic>
      <p:grpSp>
        <p:nvGrpSpPr>
          <p:cNvPr id="14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4024568" y="6236306"/>
            <a:ext cx="524572" cy="488728"/>
            <a:chOff x="0" y="0"/>
            <a:chExt cx="812800" cy="812800"/>
          </a:xfrm>
        </p:grpSpPr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6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4143230" y="62865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4499962" y="64711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9406338" y="3721706"/>
            <a:ext cx="524572" cy="488728"/>
            <a:chOff x="0" y="0"/>
            <a:chExt cx="812800" cy="812800"/>
          </a:xfrm>
        </p:grpSpPr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2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9525000" y="37719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>
            <a:off x="9682061" y="4108966"/>
            <a:ext cx="19224" cy="45720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2548338" y="4208373"/>
            <a:ext cx="524572" cy="488728"/>
            <a:chOff x="0" y="0"/>
            <a:chExt cx="812800" cy="812800"/>
          </a:xfrm>
        </p:grpSpPr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9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2667000" y="4258567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>
            <a:off x="2795132" y="4537894"/>
            <a:ext cx="0" cy="49143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3" name="표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2008999"/>
              </p:ext>
            </p:extLst>
          </p:nvPr>
        </p:nvGraphicFramePr>
        <p:xfrm>
          <a:off x="10210801" y="2304520"/>
          <a:ext cx="7326085" cy="6144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list.web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공지 사항 페이지</a:t>
                      </a:r>
                      <a:endParaRPr lang="en-US" altLang="ko-KR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관리자가 등록한 모든 공지사항 확인 가능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dirty="0"/>
                        <a:t>제목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내용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제목 또는 내용 별로 검색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해당 공지사항 상세 페이지로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공지사항 등록 페이지로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1515384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4-2-15.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고객 센터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공지사항 상세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E3B7D9A3-8122-EBD9-E3F7-93D629B22B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1046664"/>
              </p:ext>
            </p:extLst>
          </p:nvPr>
        </p:nvGraphicFramePr>
        <p:xfrm>
          <a:off x="10210801" y="2304520"/>
          <a:ext cx="7326085" cy="77776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view.web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공지사항 상세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556673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등록한 공지사항 상세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내용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체크 박스 클릭 시 공지사항 </a:t>
                      </a: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최상단으로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표시 가능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공지사항 상세 내용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해당 공지사항 삭제 가능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클릭 시 해당 공지사항 수정 페이지로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 공지사항 목록 페이지로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4494691"/>
                  </a:ext>
                </a:extLst>
              </a:tr>
            </a:tbl>
          </a:graphicData>
        </a:graphic>
      </p:graphicFrame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3072628"/>
            <a:ext cx="8326258" cy="5599899"/>
          </a:xfrm>
          <a:prstGeom prst="rect">
            <a:avLst/>
          </a:prstGeom>
        </p:spPr>
      </p:pic>
      <p:grpSp>
        <p:nvGrpSpPr>
          <p:cNvPr id="12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653738" y="8253001"/>
            <a:ext cx="524572" cy="488728"/>
            <a:chOff x="0" y="0"/>
            <a:chExt cx="812800" cy="812800"/>
          </a:xfrm>
        </p:grpSpPr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4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772400" y="8303195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8129132" y="8487861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8863767" y="8767129"/>
            <a:ext cx="524572" cy="488728"/>
            <a:chOff x="0" y="0"/>
            <a:chExt cx="812800" cy="812800"/>
          </a:xfrm>
        </p:grpSpPr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0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8982429" y="8817323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9122022" y="8551608"/>
            <a:ext cx="0" cy="26028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408078" y="3569306"/>
            <a:ext cx="524572" cy="488728"/>
            <a:chOff x="0" y="0"/>
            <a:chExt cx="812800" cy="812800"/>
          </a:xfrm>
        </p:grpSpPr>
        <p:sp>
          <p:nvSpPr>
            <p:cNvPr id="24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5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526740" y="36195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883472" y="38041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322859" y="8230486"/>
            <a:ext cx="524572" cy="488728"/>
            <a:chOff x="0" y="0"/>
            <a:chExt cx="812800" cy="812800"/>
          </a:xfrm>
        </p:grpSpPr>
        <p:sp>
          <p:nvSpPr>
            <p:cNvPr id="29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0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441521" y="828068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798253" y="846534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원호 32">
            <a:extLst>
              <a:ext uri="{FF2B5EF4-FFF2-40B4-BE49-F238E27FC236}">
                <a16:creationId xmlns:a16="http://schemas.microsoft.com/office/drawing/2014/main" id="{6CA1F5BC-07C9-F228-8C29-52A3EC46339A}"/>
              </a:ext>
            </a:extLst>
          </p:cNvPr>
          <p:cNvSpPr/>
          <p:nvPr/>
        </p:nvSpPr>
        <p:spPr>
          <a:xfrm rot="13999673">
            <a:off x="569302" y="3916288"/>
            <a:ext cx="4971562" cy="4669633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4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4520" y="5817067"/>
            <a:ext cx="524572" cy="488728"/>
            <a:chOff x="0" y="0"/>
            <a:chExt cx="812800" cy="812800"/>
          </a:xfrm>
        </p:grpSpPr>
        <p:sp>
          <p:nvSpPr>
            <p:cNvPr id="35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6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123182" y="5867261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>
            <a:off x="470940" y="6051927"/>
            <a:ext cx="227865" cy="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698532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4-2-16.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고객 센터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공지사항 수정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E3B7D9A3-8122-EBD9-E3F7-93D629B22B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7505261"/>
              </p:ext>
            </p:extLst>
          </p:nvPr>
        </p:nvGraphicFramePr>
        <p:xfrm>
          <a:off x="10210801" y="2304520"/>
          <a:ext cx="7326085" cy="77776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/console/product/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modifyForm.web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공지사항 수정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556673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등록한 공지사항 상세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내용 수정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체크 박스 클릭 시 공지사항 </a:t>
                      </a: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최상단으로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표시 가능 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등록 되어 있는 공지사항 상세 내용 그대로 확인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,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수정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원래 내용으로 돌아가기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클릭 시 공지사항 내용 수정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 공지사항 목록으로 페이지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4494691"/>
                  </a:ext>
                </a:extLst>
              </a:tr>
            </a:tbl>
          </a:graphicData>
        </a:graphic>
      </p:graphicFrame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3098029"/>
            <a:ext cx="8322643" cy="5398272"/>
          </a:xfrm>
          <a:prstGeom prst="rect">
            <a:avLst/>
          </a:prstGeom>
        </p:spPr>
      </p:pic>
      <p:grpSp>
        <p:nvGrpSpPr>
          <p:cNvPr id="13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823200" y="3493106"/>
            <a:ext cx="524572" cy="488728"/>
            <a:chOff x="0" y="0"/>
            <a:chExt cx="812800" cy="812800"/>
          </a:xfrm>
        </p:grpSpPr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5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941862" y="35433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8298594" y="37279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275768" y="7867012"/>
            <a:ext cx="524572" cy="488728"/>
            <a:chOff x="0" y="0"/>
            <a:chExt cx="812800" cy="812800"/>
          </a:xfrm>
        </p:grpSpPr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1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394430" y="7917206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7751162" y="8101872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8801782" y="8446107"/>
            <a:ext cx="524572" cy="488728"/>
            <a:chOff x="0" y="0"/>
            <a:chExt cx="812800" cy="812800"/>
          </a:xfrm>
        </p:grpSpPr>
        <p:sp>
          <p:nvSpPr>
            <p:cNvPr id="25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6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8920444" y="8496301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9060037" y="8230586"/>
            <a:ext cx="0" cy="26028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1321893" y="8470145"/>
            <a:ext cx="524572" cy="488728"/>
            <a:chOff x="0" y="0"/>
            <a:chExt cx="812800" cy="812800"/>
          </a:xfrm>
        </p:grpSpPr>
        <p:sp>
          <p:nvSpPr>
            <p:cNvPr id="30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1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1440555" y="8520339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1580148" y="8254624"/>
            <a:ext cx="0" cy="26028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원호 38">
            <a:extLst>
              <a:ext uri="{FF2B5EF4-FFF2-40B4-BE49-F238E27FC236}">
                <a16:creationId xmlns:a16="http://schemas.microsoft.com/office/drawing/2014/main" id="{6CA1F5BC-07C9-F228-8C29-52A3EC46339A}"/>
              </a:ext>
            </a:extLst>
          </p:cNvPr>
          <p:cNvSpPr/>
          <p:nvPr/>
        </p:nvSpPr>
        <p:spPr>
          <a:xfrm rot="13999673">
            <a:off x="556821" y="3395999"/>
            <a:ext cx="4971562" cy="4669633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0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0" y="5245706"/>
            <a:ext cx="524572" cy="488728"/>
            <a:chOff x="0" y="0"/>
            <a:chExt cx="812800" cy="812800"/>
          </a:xfrm>
        </p:grpSpPr>
        <p:sp>
          <p:nvSpPr>
            <p:cNvPr id="41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2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118662" y="52959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>
            <a:off x="466420" y="5480566"/>
            <a:ext cx="227865" cy="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그림 3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1562" y="3368765"/>
            <a:ext cx="639637" cy="221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58486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4-2-17.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고객 센터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공지사항 등록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E3B7D9A3-8122-EBD9-E3F7-93D629B22B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4583628"/>
              </p:ext>
            </p:extLst>
          </p:nvPr>
        </p:nvGraphicFramePr>
        <p:xfrm>
          <a:off x="10210801" y="2304520"/>
          <a:ext cx="7326085" cy="77776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writeForm.web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공지사항 등록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556673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공지사항 내용 등록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체크 박스 클릭 시 공지사항 </a:t>
                      </a: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최상단으로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표시 가능 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제목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카테고리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첨부 파일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내용 입력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입력한 전체 내용 삭제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클릭</a:t>
                      </a:r>
                      <a:r>
                        <a:rPr lang="ko-KR" altLang="en-US" baseline="0" dirty="0"/>
                        <a:t> 시 입력한 내용 공지사항 등록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 공지사항 목록 페이지로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4494691"/>
                  </a:ext>
                </a:extLst>
              </a:tr>
            </a:tbl>
          </a:graphicData>
        </a:graphic>
      </p:graphicFrame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1702" y="3098030"/>
            <a:ext cx="8364310" cy="5322070"/>
          </a:xfrm>
          <a:prstGeom prst="rect">
            <a:avLst/>
          </a:prstGeom>
        </p:spPr>
      </p:pic>
      <p:sp>
        <p:nvSpPr>
          <p:cNvPr id="15" name="원호 14">
            <a:extLst>
              <a:ext uri="{FF2B5EF4-FFF2-40B4-BE49-F238E27FC236}">
                <a16:creationId xmlns:a16="http://schemas.microsoft.com/office/drawing/2014/main" id="{6CA1F5BC-07C9-F228-8C29-52A3EC46339A}"/>
              </a:ext>
            </a:extLst>
          </p:cNvPr>
          <p:cNvSpPr/>
          <p:nvPr/>
        </p:nvSpPr>
        <p:spPr>
          <a:xfrm rot="13999673">
            <a:off x="566692" y="3424248"/>
            <a:ext cx="4971562" cy="4669633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0" y="5245706"/>
            <a:ext cx="524572" cy="488728"/>
            <a:chOff x="0" y="0"/>
            <a:chExt cx="812800" cy="812800"/>
          </a:xfrm>
        </p:grpSpPr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9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118662" y="52959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>
            <a:off x="466420" y="5480566"/>
            <a:ext cx="227865" cy="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769221" y="3493106"/>
            <a:ext cx="524572" cy="488728"/>
            <a:chOff x="0" y="0"/>
            <a:chExt cx="812800" cy="812800"/>
          </a:xfrm>
        </p:grpSpPr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4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887883" y="35433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8244615" y="37279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144080" y="7925538"/>
            <a:ext cx="524572" cy="488728"/>
            <a:chOff x="0" y="0"/>
            <a:chExt cx="812800" cy="812800"/>
          </a:xfrm>
        </p:grpSpPr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9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262742" y="7975732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7619474" y="8160398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8649382" y="8489122"/>
            <a:ext cx="524572" cy="488728"/>
            <a:chOff x="0" y="0"/>
            <a:chExt cx="812800" cy="812800"/>
          </a:xfrm>
        </p:grpSpPr>
        <p:sp>
          <p:nvSpPr>
            <p:cNvPr id="38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9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8768044" y="8539316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8907637" y="8273601"/>
            <a:ext cx="0" cy="26028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1322038" y="8462354"/>
            <a:ext cx="524572" cy="488728"/>
            <a:chOff x="0" y="0"/>
            <a:chExt cx="812800" cy="812800"/>
          </a:xfrm>
        </p:grpSpPr>
        <p:sp>
          <p:nvSpPr>
            <p:cNvPr id="43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4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1440700" y="851254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1580293" y="8246833"/>
            <a:ext cx="0" cy="26028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401747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4-2-18.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고객 센터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자주 찾는 질문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700" y="4076700"/>
            <a:ext cx="8694169" cy="3048000"/>
          </a:xfrm>
          <a:prstGeom prst="rect">
            <a:avLst/>
          </a:prstGeom>
        </p:spPr>
      </p:pic>
      <p:grpSp>
        <p:nvGrpSpPr>
          <p:cNvPr id="14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4910538" y="4100848"/>
            <a:ext cx="524572" cy="488728"/>
            <a:chOff x="0" y="0"/>
            <a:chExt cx="812800" cy="812800"/>
          </a:xfrm>
        </p:grpSpPr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6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5029200" y="4151042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5385932" y="4335708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3690730" y="6541106"/>
            <a:ext cx="524572" cy="488728"/>
            <a:chOff x="0" y="0"/>
            <a:chExt cx="812800" cy="812800"/>
          </a:xfrm>
        </p:grpSpPr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2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3809392" y="65913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4166124" y="67759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2624538" y="3939848"/>
            <a:ext cx="524572" cy="488728"/>
            <a:chOff x="0" y="0"/>
            <a:chExt cx="812800" cy="812800"/>
          </a:xfrm>
        </p:grpSpPr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7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2743200" y="3990042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>
            <a:off x="2905409" y="4331947"/>
            <a:ext cx="1" cy="45903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120338" y="5931506"/>
            <a:ext cx="524572" cy="488728"/>
            <a:chOff x="0" y="0"/>
            <a:chExt cx="812800" cy="812800"/>
          </a:xfrm>
        </p:grpSpPr>
        <p:sp>
          <p:nvSpPr>
            <p:cNvPr id="32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3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239000" y="59817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7595732" y="61663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6" name="표 35">
            <a:extLst>
              <a:ext uri="{FF2B5EF4-FFF2-40B4-BE49-F238E27FC236}">
                <a16:creationId xmlns:a16="http://schemas.microsoft.com/office/drawing/2014/main" id="{7CFDCA41-7BF4-1BEF-1E52-7D748D95BE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0844358"/>
              </p:ext>
            </p:extLst>
          </p:nvPr>
        </p:nvGraphicFramePr>
        <p:xfrm>
          <a:off x="10215563" y="2295052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list.web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자주 찾는</a:t>
                      </a:r>
                      <a:r>
                        <a:rPr lang="ko-KR" altLang="en-US" sz="3000" baseline="0" dirty="0">
                          <a:latin typeface="맑은 고딕" panose="020B0503020000020004" pitchFamily="50" charset="-127"/>
                        </a:rPr>
                        <a:t> 질문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관리자가 등록한 모든 자주 찾는 질문 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latinLnBrk="1"/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제목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내용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제목 또는 내용으로 상세 검색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해당 자주 찾는 질문 상세 페이지로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검색 된 자주 찾는 질문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페이지 수 확인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</a:t>
                      </a:r>
                      <a:r>
                        <a:rPr lang="en-US" altLang="ko-KR" dirty="0"/>
                        <a:t>,</a:t>
                      </a:r>
                      <a:r>
                        <a:rPr lang="ko-KR" altLang="en-US" dirty="0"/>
                        <a:t> 자주 찾는 질문 등록 페이지로 이동 가능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6102548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4-2-19.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고객 센터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자주 찾는 질문 상세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700" y="4000500"/>
            <a:ext cx="8694169" cy="3542932"/>
          </a:xfrm>
          <a:prstGeom prst="rect">
            <a:avLst/>
          </a:prstGeom>
        </p:spPr>
      </p:pic>
      <p:grpSp>
        <p:nvGrpSpPr>
          <p:cNvPr id="13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120338" y="6922106"/>
            <a:ext cx="524572" cy="488728"/>
            <a:chOff x="0" y="0"/>
            <a:chExt cx="812800" cy="812800"/>
          </a:xfrm>
        </p:grpSpPr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5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239000" y="69723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7595732" y="71569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8681980" y="7616291"/>
            <a:ext cx="524572" cy="488728"/>
            <a:chOff x="0" y="0"/>
            <a:chExt cx="812800" cy="812800"/>
          </a:xfrm>
        </p:grpSpPr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1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8800642" y="7666485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8929026" y="7387441"/>
            <a:ext cx="8798" cy="279044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971592" y="7513057"/>
            <a:ext cx="524572" cy="488728"/>
            <a:chOff x="0" y="0"/>
            <a:chExt cx="812800" cy="812800"/>
          </a:xfrm>
        </p:grpSpPr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9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1090254" y="7563251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1218638" y="7284207"/>
            <a:ext cx="8798" cy="279044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원호 31">
            <a:extLst>
              <a:ext uri="{FF2B5EF4-FFF2-40B4-BE49-F238E27FC236}">
                <a16:creationId xmlns:a16="http://schemas.microsoft.com/office/drawing/2014/main" id="{6CA1F5BC-07C9-F228-8C29-52A3EC46339A}"/>
              </a:ext>
            </a:extLst>
          </p:cNvPr>
          <p:cNvSpPr/>
          <p:nvPr/>
        </p:nvSpPr>
        <p:spPr>
          <a:xfrm rot="13999673">
            <a:off x="343076" y="4424743"/>
            <a:ext cx="3212353" cy="3155274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3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497959" y="5578694"/>
            <a:ext cx="524572" cy="488728"/>
            <a:chOff x="0" y="0"/>
            <a:chExt cx="812800" cy="812800"/>
          </a:xfrm>
        </p:grpSpPr>
        <p:sp>
          <p:nvSpPr>
            <p:cNvPr id="34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5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616621" y="562888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365150" y="5818069"/>
            <a:ext cx="202293" cy="997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9" name="표 38">
            <a:extLst>
              <a:ext uri="{FF2B5EF4-FFF2-40B4-BE49-F238E27FC236}">
                <a16:creationId xmlns:a16="http://schemas.microsoft.com/office/drawing/2014/main" id="{7CFDCA41-7BF4-1BEF-1E52-7D748D95BE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2497782"/>
              </p:ext>
            </p:extLst>
          </p:nvPr>
        </p:nvGraphicFramePr>
        <p:xfrm>
          <a:off x="10215563" y="2295052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view.web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자주 찾는 질문 상세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등록한 자주 찾는 질문 상세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내용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latinLnBrk="1"/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자주 찾는 질문 해당 상세 내용 확인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해당 자주 찾는 질문 삭제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클릭 시 해당 자주 찾는 질문 수정 페이지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 자주 찾는 질문 목록 페이지로 이동 가능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33397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2539</TotalTime>
  <Words>10074</Words>
  <Application>Microsoft Office PowerPoint</Application>
  <PresentationFormat>사용자 지정</PresentationFormat>
  <Paragraphs>3719</Paragraphs>
  <Slides>142</Slides>
  <Notes>65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142</vt:i4>
      </vt:variant>
    </vt:vector>
  </HeadingPairs>
  <TitlesOfParts>
    <vt:vector size="148" baseType="lpstr">
      <vt:lpstr>맑은 고딕</vt:lpstr>
      <vt:lpstr>Wingdings</vt:lpstr>
      <vt:lpstr>궁서</vt:lpstr>
      <vt:lpstr>Arial</vt:lpstr>
      <vt:lpstr>맑은 고딕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파란색 깔끔하고 미니멀한 회사 소개서 프레젠테이션</dc:title>
  <dc:creator>이커머스 7차</dc:creator>
  <cp:lastModifiedBy>jisoo</cp:lastModifiedBy>
  <cp:revision>193</cp:revision>
  <dcterms:created xsi:type="dcterms:W3CDTF">2006-08-16T00:00:00Z</dcterms:created>
  <dcterms:modified xsi:type="dcterms:W3CDTF">2024-11-11T16:25:01Z</dcterms:modified>
  <dc:identifier>DAGVqzAQSq4</dc:identifier>
</cp:coreProperties>
</file>